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91" r:id="rId3"/>
    <p:sldId id="256" r:id="rId4"/>
    <p:sldId id="282" r:id="rId5"/>
    <p:sldId id="283" r:id="rId6"/>
    <p:sldId id="284" r:id="rId7"/>
    <p:sldId id="285" r:id="rId8"/>
    <p:sldId id="286" r:id="rId9"/>
    <p:sldId id="287" r:id="rId10"/>
    <p:sldId id="288" r:id="rId11"/>
    <p:sldId id="266" r:id="rId12"/>
    <p:sldId id="275" r:id="rId13"/>
    <p:sldId id="276" r:id="rId14"/>
    <p:sldId id="277" r:id="rId15"/>
    <p:sldId id="278" r:id="rId16"/>
    <p:sldId id="279" r:id="rId17"/>
    <p:sldId id="280" r:id="rId18"/>
    <p:sldId id="281" r:id="rId19"/>
  </p:sldIdLst>
  <p:sldSz cx="7561263" cy="10693400"/>
  <p:notesSz cx="6858000" cy="9945688"/>
  <p:defaultTextStyle>
    <a:defPPr>
      <a:defRPr lang="fr-FR"/>
    </a:defPPr>
    <a:lvl1pPr marL="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52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305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58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6112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64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916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69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222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557" autoAdjust="0"/>
    <p:restoredTop sz="94660"/>
  </p:normalViewPr>
  <p:slideViewPr>
    <p:cSldViewPr>
      <p:cViewPr>
        <p:scale>
          <a:sx n="55" d="100"/>
          <a:sy n="55" d="100"/>
        </p:scale>
        <p:origin x="-2405" y="101"/>
      </p:cViewPr>
      <p:guideLst>
        <p:guide orient="horz" pos="3368"/>
        <p:guide pos="238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67095" y="3321887"/>
            <a:ext cx="6427074" cy="229215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34190" y="6059593"/>
            <a:ext cx="5292884" cy="273275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3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6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9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2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AE0DF-3BDB-4512-AF10-D34168D6EC91}" type="datetimeFigureOut">
              <a:rPr lang="fr-FR" smtClean="0"/>
              <a:t>31/08/2017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4B83-4997-4C25-A651-40DD0D5B75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9180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AE0DF-3BDB-4512-AF10-D34168D6EC91}" type="datetimeFigureOut">
              <a:rPr lang="fr-FR" smtClean="0"/>
              <a:t>31/08/2017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4B83-4997-4C25-A651-40DD0D5B75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9359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4111436" y="571801"/>
            <a:ext cx="1275964" cy="12163743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83548" y="571801"/>
            <a:ext cx="3701869" cy="12163743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AE0DF-3BDB-4512-AF10-D34168D6EC91}" type="datetimeFigureOut">
              <a:rPr lang="fr-FR" smtClean="0"/>
              <a:t>31/08/2017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4B83-4997-4C25-A651-40DD0D5B75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3470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AE0DF-3BDB-4512-AF10-D34168D6EC91}" type="datetimeFigureOut">
              <a:rPr lang="fr-FR" smtClean="0"/>
              <a:t>31/08/2017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4B83-4997-4C25-A651-40DD0D5B75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4554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7288" y="6871500"/>
            <a:ext cx="6427074" cy="2123828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97288" y="4532321"/>
            <a:ext cx="6427074" cy="2339180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52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30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5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61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6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91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6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22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AE0DF-3BDB-4512-AF10-D34168D6EC91}" type="datetimeFigureOut">
              <a:rPr lang="fr-FR" smtClean="0"/>
              <a:t>31/08/2017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4B83-4997-4C25-A651-40DD0D5B75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0558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83548" y="3326836"/>
            <a:ext cx="2488916" cy="940870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2898485" y="3326836"/>
            <a:ext cx="2488916" cy="940870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AE0DF-3BDB-4512-AF10-D34168D6EC91}" type="datetimeFigureOut">
              <a:rPr lang="fr-FR" smtClean="0"/>
              <a:t>31/08/2017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4B83-4997-4C25-A651-40DD0D5B75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9482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8063" y="428232"/>
            <a:ext cx="6805137" cy="1782233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78064" y="2393639"/>
            <a:ext cx="3340871" cy="99755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378064" y="3391194"/>
            <a:ext cx="3340871" cy="6161082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3841017" y="2393639"/>
            <a:ext cx="3342183" cy="99755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3841017" y="3391194"/>
            <a:ext cx="3342183" cy="6161082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AE0DF-3BDB-4512-AF10-D34168D6EC91}" type="datetimeFigureOut">
              <a:rPr lang="fr-FR" smtClean="0"/>
              <a:t>31/08/2017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4B83-4997-4C25-A651-40DD0D5B75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1943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AE0DF-3BDB-4512-AF10-D34168D6EC91}" type="datetimeFigureOut">
              <a:rPr lang="fr-FR" smtClean="0"/>
              <a:t>31/08/2017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4B83-4997-4C25-A651-40DD0D5B75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1691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AE0DF-3BDB-4512-AF10-D34168D6EC91}" type="datetimeFigureOut">
              <a:rPr lang="fr-FR" smtClean="0"/>
              <a:t>31/08/2017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4B83-4997-4C25-A651-40DD0D5B75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5688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8064" y="425756"/>
            <a:ext cx="2487604" cy="1811937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956244" y="425757"/>
            <a:ext cx="4226957" cy="9126521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378064" y="2237694"/>
            <a:ext cx="2487604" cy="7314584"/>
          </a:xfrm>
        </p:spPr>
        <p:txBody>
          <a:bodyPr/>
          <a:lstStyle>
            <a:lvl1pPr marL="0" indent="0">
              <a:buNone/>
              <a:defRPr sz="1600"/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AE0DF-3BDB-4512-AF10-D34168D6EC91}" type="datetimeFigureOut">
              <a:rPr lang="fr-FR" smtClean="0"/>
              <a:t>31/08/2017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4B83-4997-4C25-A651-40DD0D5B75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2173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2060" y="7485381"/>
            <a:ext cx="4536758" cy="883692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482060" y="955475"/>
            <a:ext cx="4536758" cy="6416040"/>
          </a:xfrm>
        </p:spPr>
        <p:txBody>
          <a:bodyPr/>
          <a:lstStyle>
            <a:lvl1pPr marL="0" indent="0">
              <a:buNone/>
              <a:defRPr sz="3700"/>
            </a:lvl1pPr>
            <a:lvl2pPr marL="521528" indent="0">
              <a:buNone/>
              <a:defRPr sz="3200"/>
            </a:lvl2pPr>
            <a:lvl3pPr marL="1043056" indent="0">
              <a:buNone/>
              <a:defRPr sz="2700"/>
            </a:lvl3pPr>
            <a:lvl4pPr marL="1564584" indent="0">
              <a:buNone/>
              <a:defRPr sz="2300"/>
            </a:lvl4pPr>
            <a:lvl5pPr marL="2086112" indent="0">
              <a:buNone/>
              <a:defRPr sz="2300"/>
            </a:lvl5pPr>
            <a:lvl6pPr marL="2607640" indent="0">
              <a:buNone/>
              <a:defRPr sz="2300"/>
            </a:lvl6pPr>
            <a:lvl7pPr marL="3129168" indent="0">
              <a:buNone/>
              <a:defRPr sz="2300"/>
            </a:lvl7pPr>
            <a:lvl8pPr marL="3650696" indent="0">
              <a:buNone/>
              <a:defRPr sz="2300"/>
            </a:lvl8pPr>
            <a:lvl9pPr marL="4172224" indent="0">
              <a:buNone/>
              <a:defRPr sz="23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482060" y="8369073"/>
            <a:ext cx="4536758" cy="1254988"/>
          </a:xfrm>
        </p:spPr>
        <p:txBody>
          <a:bodyPr/>
          <a:lstStyle>
            <a:lvl1pPr marL="0" indent="0">
              <a:buNone/>
              <a:defRPr sz="1600"/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AE0DF-3BDB-4512-AF10-D34168D6EC91}" type="datetimeFigureOut">
              <a:rPr lang="fr-FR" smtClean="0"/>
              <a:t>31/08/2017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4B83-4997-4C25-A651-40DD0D5B75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2703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378063" y="428232"/>
            <a:ext cx="6805137" cy="1782233"/>
          </a:xfrm>
          <a:prstGeom prst="rect">
            <a:avLst/>
          </a:prstGeom>
        </p:spPr>
        <p:txBody>
          <a:bodyPr vert="horz" lIns="104306" tIns="52153" rIns="104306" bIns="52153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78063" y="2495129"/>
            <a:ext cx="6805137" cy="7057149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378063" y="9911199"/>
            <a:ext cx="1764295" cy="569324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3AE0DF-3BDB-4512-AF10-D34168D6EC91}" type="datetimeFigureOut">
              <a:rPr lang="fr-FR" smtClean="0"/>
              <a:t>31/08/2017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583432" y="9911199"/>
            <a:ext cx="2394400" cy="569324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5418905" y="9911199"/>
            <a:ext cx="1764295" cy="569324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574B83-4997-4C25-A651-40DD0D5B75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3208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43056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146" indent="-391146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47483" indent="-325955" algn="l" defTabSz="1043056" rtl="0" eaLnBrk="1" latinLnBrk="0" hangingPunct="1">
        <a:spcBef>
          <a:spcPct val="20000"/>
        </a:spcBef>
        <a:buFont typeface="Arial" panose="020B0604020202020204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820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348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876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8404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932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1460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988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52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305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58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6112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64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916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69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222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18" Type="http://schemas.microsoft.com/office/2007/relationships/hdphoto" Target="../media/hdphoto1.wdp"/><Relationship Id="rId26" Type="http://schemas.openxmlformats.org/officeDocument/2006/relationships/image" Target="../media/image23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openxmlformats.org/officeDocument/2006/relationships/image" Target="../media/image15.jpeg"/><Relationship Id="rId20" Type="http://schemas.openxmlformats.org/officeDocument/2006/relationships/image" Target="../media/image18.png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1.png"/><Relationship Id="rId5" Type="http://schemas.openxmlformats.org/officeDocument/2006/relationships/image" Target="../media/image4.png"/><Relationship Id="rId15" Type="http://schemas.openxmlformats.org/officeDocument/2006/relationships/image" Target="../media/image14.jpeg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jpeg"/><Relationship Id="rId22" Type="http://schemas.microsoft.com/office/2007/relationships/hdphoto" Target="../media/hdphoto2.wdp"/><Relationship Id="rId27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8.jpeg"/><Relationship Id="rId7" Type="http://schemas.openxmlformats.org/officeDocument/2006/relationships/image" Target="../media/image91.png"/><Relationship Id="rId12" Type="http://schemas.microsoft.com/office/2007/relationships/hdphoto" Target="../media/hdphoto1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16.png"/><Relationship Id="rId5" Type="http://schemas.openxmlformats.org/officeDocument/2006/relationships/image" Target="../media/image90.png"/><Relationship Id="rId10" Type="http://schemas.openxmlformats.org/officeDocument/2006/relationships/image" Target="../media/image51.png"/><Relationship Id="rId4" Type="http://schemas.openxmlformats.org/officeDocument/2006/relationships/image" Target="../media/image89.png"/><Relationship Id="rId9" Type="http://schemas.openxmlformats.org/officeDocument/2006/relationships/image" Target="../media/image9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jpeg"/><Relationship Id="rId5" Type="http://schemas.microsoft.com/office/2007/relationships/hdphoto" Target="../media/hdphoto6.wdp"/><Relationship Id="rId4" Type="http://schemas.openxmlformats.org/officeDocument/2006/relationships/image" Target="../media/image9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8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67.png"/><Relationship Id="rId4" Type="http://schemas.openxmlformats.org/officeDocument/2006/relationships/image" Target="../media/image10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101.jpeg"/><Relationship Id="rId7" Type="http://schemas.openxmlformats.org/officeDocument/2006/relationships/image" Target="../media/image71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10" Type="http://schemas.openxmlformats.org/officeDocument/2006/relationships/image" Target="../media/image74.png"/><Relationship Id="rId4" Type="http://schemas.openxmlformats.org/officeDocument/2006/relationships/image" Target="../media/image102.png"/><Relationship Id="rId9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10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107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jpe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18" Type="http://schemas.openxmlformats.org/officeDocument/2006/relationships/image" Target="../media/image28.jpeg"/><Relationship Id="rId26" Type="http://schemas.openxmlformats.org/officeDocument/2006/relationships/image" Target="../media/image36.jpeg"/><Relationship Id="rId3" Type="http://schemas.openxmlformats.org/officeDocument/2006/relationships/image" Target="../media/image1.png"/><Relationship Id="rId21" Type="http://schemas.openxmlformats.org/officeDocument/2006/relationships/image" Target="../media/image31.jpeg"/><Relationship Id="rId34" Type="http://schemas.openxmlformats.org/officeDocument/2006/relationships/image" Target="../media/image43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7.jpeg"/><Relationship Id="rId25" Type="http://schemas.openxmlformats.org/officeDocument/2006/relationships/image" Target="../media/image35.jpeg"/><Relationship Id="rId33" Type="http://schemas.openxmlformats.org/officeDocument/2006/relationships/image" Target="../media/image42.jpeg"/><Relationship Id="rId38" Type="http://schemas.openxmlformats.org/officeDocument/2006/relationships/image" Target="../media/image47.jpeg"/><Relationship Id="rId2" Type="http://schemas.openxmlformats.org/officeDocument/2006/relationships/image" Target="../media/image2.png"/><Relationship Id="rId16" Type="http://schemas.openxmlformats.org/officeDocument/2006/relationships/image" Target="../media/image15.jpeg"/><Relationship Id="rId20" Type="http://schemas.openxmlformats.org/officeDocument/2006/relationships/image" Target="../media/image30.jpeg"/><Relationship Id="rId29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34.png"/><Relationship Id="rId32" Type="http://schemas.microsoft.com/office/2007/relationships/hdphoto" Target="../media/hdphoto3.wdp"/><Relationship Id="rId37" Type="http://schemas.openxmlformats.org/officeDocument/2006/relationships/image" Target="../media/image46.jpeg"/><Relationship Id="rId5" Type="http://schemas.openxmlformats.org/officeDocument/2006/relationships/image" Target="../media/image4.png"/><Relationship Id="rId15" Type="http://schemas.openxmlformats.org/officeDocument/2006/relationships/image" Target="../media/image14.jpeg"/><Relationship Id="rId23" Type="http://schemas.openxmlformats.org/officeDocument/2006/relationships/image" Target="../media/image33.jpeg"/><Relationship Id="rId28" Type="http://schemas.openxmlformats.org/officeDocument/2006/relationships/image" Target="../media/image38.png"/><Relationship Id="rId36" Type="http://schemas.openxmlformats.org/officeDocument/2006/relationships/image" Target="../media/image45.jpeg"/><Relationship Id="rId10" Type="http://schemas.openxmlformats.org/officeDocument/2006/relationships/image" Target="../media/image9.png"/><Relationship Id="rId19" Type="http://schemas.openxmlformats.org/officeDocument/2006/relationships/image" Target="../media/image29.jpeg"/><Relationship Id="rId31" Type="http://schemas.openxmlformats.org/officeDocument/2006/relationships/image" Target="../media/image41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jpeg"/><Relationship Id="rId22" Type="http://schemas.openxmlformats.org/officeDocument/2006/relationships/image" Target="../media/image32.png"/><Relationship Id="rId27" Type="http://schemas.openxmlformats.org/officeDocument/2006/relationships/image" Target="../media/image37.jpeg"/><Relationship Id="rId30" Type="http://schemas.openxmlformats.org/officeDocument/2006/relationships/image" Target="../media/image40.png"/><Relationship Id="rId35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9.png"/><Relationship Id="rId7" Type="http://schemas.openxmlformats.org/officeDocument/2006/relationships/image" Target="../media/image1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38.png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microsoft.com/office/2007/relationships/hdphoto" Target="../media/hdphoto4.wdp"/><Relationship Id="rId7" Type="http://schemas.openxmlformats.org/officeDocument/2006/relationships/image" Target="../media/image6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78116" y="4994077"/>
            <a:ext cx="4392488" cy="450607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294140" y="5251679"/>
            <a:ext cx="3960000" cy="3960000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/>
          <p:cNvSpPr/>
          <p:nvPr/>
        </p:nvSpPr>
        <p:spPr>
          <a:xfrm>
            <a:off x="57532" y="98217"/>
            <a:ext cx="4392488" cy="450607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/>
          <p:cNvSpPr/>
          <p:nvPr/>
        </p:nvSpPr>
        <p:spPr>
          <a:xfrm>
            <a:off x="273556" y="355819"/>
            <a:ext cx="3960000" cy="3960000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/>
          <p:cNvSpPr txBox="1"/>
          <p:nvPr/>
        </p:nvSpPr>
        <p:spPr>
          <a:xfrm>
            <a:off x="273556" y="543866"/>
            <a:ext cx="396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latin typeface="Cursive standard" pitchFamily="2" charset="0"/>
              </a:rPr>
              <a:t>Le$ mâle$ des </a:t>
            </a:r>
          </a:p>
          <a:p>
            <a:pPr algn="ctr"/>
            <a:r>
              <a:rPr lang="fr-FR" sz="2400" b="1" dirty="0" smtClean="0">
                <a:latin typeface="Cursive standard" pitchFamily="2" charset="0"/>
              </a:rPr>
              <a:t>²animaux </a:t>
            </a:r>
            <a:r>
              <a:rPr lang="fr-FR" sz="2400" b="1" dirty="0" smtClean="0">
                <a:latin typeface="Cursive standard" pitchFamily="2" charset="0"/>
              </a:rPr>
              <a:t>²de ²la </a:t>
            </a:r>
            <a:r>
              <a:rPr lang="fr-FR" sz="2400" b="1" dirty="0" smtClean="0">
                <a:latin typeface="Cursive standard" pitchFamily="2" charset="0"/>
              </a:rPr>
              <a:t>²ferme</a:t>
            </a:r>
            <a:endParaRPr lang="fr-FR" sz="2400" b="1" dirty="0">
              <a:latin typeface="Cursive standard" pitchFamily="2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4520855" y="1055474"/>
            <a:ext cx="2932184" cy="2952328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chemeClr val="tx1"/>
                </a:solidFill>
                <a:latin typeface="Cursive standard" pitchFamily="2" charset="0"/>
              </a:rPr>
              <a:t>²taureau – vache – veau - ²étable</a:t>
            </a:r>
          </a:p>
          <a:p>
            <a:pPr algn="ctr"/>
            <a:r>
              <a:rPr lang="fr-FR" sz="1400" dirty="0" smtClean="0">
                <a:solidFill>
                  <a:schemeClr val="tx1"/>
                </a:solidFill>
                <a:latin typeface="Cursive standard" pitchFamily="2" charset="0"/>
              </a:rPr>
              <a:t>²porc - ²truie - ²porcelet - ²porcherie</a:t>
            </a:r>
          </a:p>
          <a:p>
            <a:pPr algn="ctr"/>
            <a:r>
              <a:rPr lang="fr-FR" sz="1400" dirty="0" smtClean="0">
                <a:solidFill>
                  <a:schemeClr val="tx1"/>
                </a:solidFill>
                <a:latin typeface="Cursive standard" pitchFamily="2" charset="0"/>
              </a:rPr>
              <a:t>²coq - ²poule - ²poussin - ²poulailler</a:t>
            </a:r>
          </a:p>
          <a:p>
            <a:pPr algn="ctr"/>
            <a:r>
              <a:rPr lang="fr-FR" sz="1400" dirty="0" smtClean="0">
                <a:solidFill>
                  <a:schemeClr val="tx1"/>
                </a:solidFill>
                <a:latin typeface="Cursive standard" pitchFamily="2" charset="0"/>
              </a:rPr>
              <a:t>²bouc - ²chèvre - ²chevreau - ²chèvrerie</a:t>
            </a:r>
          </a:p>
          <a:p>
            <a:pPr algn="ctr"/>
            <a:r>
              <a:rPr lang="fr-FR" sz="1400" dirty="0" smtClean="0">
                <a:solidFill>
                  <a:schemeClr val="tx1"/>
                </a:solidFill>
                <a:latin typeface="Cursive standard" pitchFamily="2" charset="0"/>
              </a:rPr>
              <a:t>²étalon - ²jument - ²poulain - ²écurie</a:t>
            </a:r>
          </a:p>
          <a:p>
            <a:pPr algn="ctr"/>
            <a:r>
              <a:rPr lang="fr-FR" sz="1400" dirty="0" smtClean="0">
                <a:solidFill>
                  <a:schemeClr val="tx1"/>
                </a:solidFill>
                <a:latin typeface="Cursive standard" pitchFamily="2" charset="0"/>
              </a:rPr>
              <a:t>²lapin - ²lapine - ²lapereau - ²clapier</a:t>
            </a:r>
          </a:p>
          <a:p>
            <a:pPr algn="ctr"/>
            <a:r>
              <a:rPr lang="fr-FR" sz="1400" dirty="0" smtClean="0">
                <a:solidFill>
                  <a:schemeClr val="tx1"/>
                </a:solidFill>
                <a:latin typeface="Cursive standard" pitchFamily="2" charset="0"/>
              </a:rPr>
              <a:t>²canard - ²cane - ²caneton - ²mare</a:t>
            </a:r>
          </a:p>
          <a:p>
            <a:pPr algn="ctr"/>
            <a:r>
              <a:rPr lang="fr-FR" sz="1400" dirty="0" smtClean="0">
                <a:solidFill>
                  <a:schemeClr val="tx1"/>
                </a:solidFill>
                <a:latin typeface="Cursive standard" pitchFamily="2" charset="0"/>
              </a:rPr>
              <a:t>²jars - ²oie - ²oison - ²basse-²cour</a:t>
            </a:r>
          </a:p>
          <a:p>
            <a:pPr algn="ctr"/>
            <a:r>
              <a:rPr lang="fr-FR" sz="1400" dirty="0" smtClean="0">
                <a:solidFill>
                  <a:schemeClr val="tx1"/>
                </a:solidFill>
                <a:latin typeface="Cursive standard" pitchFamily="2" charset="0"/>
              </a:rPr>
              <a:t>²âne - ²ânesse - ²ânon - ²écurie</a:t>
            </a:r>
          </a:p>
          <a:p>
            <a:pPr algn="ctr"/>
            <a:r>
              <a:rPr lang="fr-FR" sz="1400" dirty="0" smtClean="0">
                <a:solidFill>
                  <a:schemeClr val="tx1"/>
                </a:solidFill>
                <a:latin typeface="Cursive standard" pitchFamily="2" charset="0"/>
              </a:rPr>
              <a:t>²dindon ²dinde ²dindonneau  </a:t>
            </a:r>
            <a:endParaRPr lang="fr-FR" sz="1400" dirty="0" smtClean="0">
              <a:solidFill>
                <a:schemeClr val="tx1"/>
              </a:solidFill>
              <a:latin typeface="Cursive standard" pitchFamily="2" charset="0"/>
            </a:endParaRPr>
          </a:p>
          <a:p>
            <a:pPr algn="ctr"/>
            <a:r>
              <a:rPr lang="fr-FR" sz="1400" dirty="0" smtClean="0">
                <a:solidFill>
                  <a:schemeClr val="tx1"/>
                </a:solidFill>
                <a:latin typeface="Cursive standard" pitchFamily="2" charset="0"/>
              </a:rPr>
              <a:t>²basse-²cour</a:t>
            </a:r>
            <a:endParaRPr lang="fr-FR" sz="1400" dirty="0" smtClean="0">
              <a:solidFill>
                <a:schemeClr val="tx1"/>
              </a:solidFill>
              <a:latin typeface="Cursive standard" pitchFamily="2" charset="0"/>
            </a:endParaRPr>
          </a:p>
          <a:p>
            <a:pPr algn="ctr"/>
            <a:r>
              <a:rPr lang="fr-FR" sz="1400" dirty="0" smtClean="0">
                <a:solidFill>
                  <a:schemeClr val="tx1"/>
                </a:solidFill>
                <a:latin typeface="Cursive standard" pitchFamily="2" charset="0"/>
              </a:rPr>
              <a:t>²bélier - ²brebi$ - ²agneau - ²bergerie</a:t>
            </a:r>
          </a:p>
        </p:txBody>
      </p:sp>
      <p:pic>
        <p:nvPicPr>
          <p:cNvPr id="63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3" t="27570" r="30786" b="5666"/>
          <a:stretch/>
        </p:blipFill>
        <p:spPr bwMode="auto">
          <a:xfrm>
            <a:off x="642660" y="1437377"/>
            <a:ext cx="935999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319" y="6300520"/>
            <a:ext cx="1061171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591" y="6284806"/>
            <a:ext cx="900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40" y="7207734"/>
            <a:ext cx="96292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11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4"/>
          <a:stretch/>
        </p:blipFill>
        <p:spPr bwMode="auto">
          <a:xfrm>
            <a:off x="1446240" y="7207734"/>
            <a:ext cx="84294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3" b="9176"/>
          <a:stretch/>
        </p:blipFill>
        <p:spPr bwMode="auto">
          <a:xfrm>
            <a:off x="2462884" y="2297498"/>
            <a:ext cx="7174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" r="17395"/>
          <a:stretch/>
        </p:blipFill>
        <p:spPr bwMode="auto">
          <a:xfrm>
            <a:off x="3164707" y="7193113"/>
            <a:ext cx="96226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10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88"/>
          <a:stretch/>
        </p:blipFill>
        <p:spPr bwMode="auto">
          <a:xfrm>
            <a:off x="416240" y="8128911"/>
            <a:ext cx="6589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661" y="8128911"/>
            <a:ext cx="960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205" y="3197774"/>
            <a:ext cx="8508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6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6" t="15501" r="8530" b="3597"/>
          <a:stretch/>
        </p:blipFill>
        <p:spPr bwMode="auto">
          <a:xfrm>
            <a:off x="3122287" y="8128911"/>
            <a:ext cx="100468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294140" y="5329840"/>
            <a:ext cx="396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latin typeface="Cursive standard" pitchFamily="2" charset="0"/>
              </a:rPr>
              <a:t>Le$  femelle$ de$ </a:t>
            </a:r>
          </a:p>
          <a:p>
            <a:pPr algn="ctr"/>
            <a:r>
              <a:rPr lang="fr-FR" sz="2400" b="1" dirty="0" smtClean="0">
                <a:latin typeface="Cursive standard" pitchFamily="2" charset="0"/>
              </a:rPr>
              <a:t>²animaux de </a:t>
            </a:r>
            <a:r>
              <a:rPr lang="fr-FR" sz="2400" b="1" dirty="0" smtClean="0">
                <a:latin typeface="Cursive standard" pitchFamily="2" charset="0"/>
              </a:rPr>
              <a:t>²la </a:t>
            </a:r>
            <a:r>
              <a:rPr lang="fr-FR" sz="2400" b="1" dirty="0" smtClean="0">
                <a:latin typeface="Cursive standard" pitchFamily="2" charset="0"/>
              </a:rPr>
              <a:t>²ferme</a:t>
            </a:r>
            <a:endParaRPr lang="fr-FR" sz="2400" b="1" dirty="0">
              <a:latin typeface="Cursive standard" pitchFamily="2" charset="0"/>
            </a:endParaRPr>
          </a:p>
        </p:txBody>
      </p:sp>
      <p:pic>
        <p:nvPicPr>
          <p:cNvPr id="20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3" t="27570" r="30786" b="5666"/>
          <a:stretch/>
        </p:blipFill>
        <p:spPr bwMode="auto">
          <a:xfrm>
            <a:off x="-3682739" y="6380363"/>
            <a:ext cx="889199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5930" y="6380363"/>
            <a:ext cx="1008112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5006" y="6380362"/>
            <a:ext cx="855000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64094" y="7239697"/>
            <a:ext cx="914774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1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4"/>
          <a:stretch/>
        </p:blipFill>
        <p:spPr bwMode="auto">
          <a:xfrm>
            <a:off x="-2851832" y="7239697"/>
            <a:ext cx="800793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3" b="9176"/>
          <a:stretch/>
        </p:blipFill>
        <p:spPr bwMode="auto">
          <a:xfrm>
            <a:off x="-1965659" y="7239697"/>
            <a:ext cx="681530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" r="17395"/>
          <a:stretch/>
        </p:blipFill>
        <p:spPr bwMode="auto">
          <a:xfrm>
            <a:off x="-1203233" y="7239697"/>
            <a:ext cx="914147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0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88"/>
          <a:stretch/>
        </p:blipFill>
        <p:spPr bwMode="auto">
          <a:xfrm>
            <a:off x="-3864094" y="8146911"/>
            <a:ext cx="625955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3863" y="8146911"/>
            <a:ext cx="912000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5756" y="8146911"/>
            <a:ext cx="808260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6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6" t="15501" r="8530" b="3597"/>
          <a:stretch/>
        </p:blipFill>
        <p:spPr bwMode="auto">
          <a:xfrm>
            <a:off x="-1243531" y="8146911"/>
            <a:ext cx="954446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-8763008" y="4812312"/>
            <a:ext cx="4392488" cy="450607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/>
          <p:cNvSpPr/>
          <p:nvPr/>
        </p:nvSpPr>
        <p:spPr>
          <a:xfrm>
            <a:off x="-8546984" y="5069914"/>
            <a:ext cx="3960000" cy="3960000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ZoneTexte 35"/>
          <p:cNvSpPr txBox="1"/>
          <p:nvPr/>
        </p:nvSpPr>
        <p:spPr>
          <a:xfrm>
            <a:off x="-8546984" y="5221523"/>
            <a:ext cx="396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latin typeface="Cursive standard" pitchFamily="2" charset="0"/>
              </a:rPr>
              <a:t>L’habitat des </a:t>
            </a:r>
            <a:r>
              <a:rPr lang="fr-FR" sz="2400" b="1" dirty="0" smtClean="0">
                <a:latin typeface="Cursive standard" pitchFamily="2" charset="0"/>
              </a:rPr>
              <a:t>²animaux </a:t>
            </a:r>
            <a:endParaRPr lang="fr-FR" sz="2400" b="1" dirty="0" smtClean="0">
              <a:latin typeface="Cursive standard" pitchFamily="2" charset="0"/>
            </a:endParaRPr>
          </a:p>
          <a:p>
            <a:pPr algn="ctr"/>
            <a:r>
              <a:rPr lang="fr-FR" sz="2400" b="1" dirty="0" smtClean="0">
                <a:latin typeface="Cursive standard" pitchFamily="2" charset="0"/>
              </a:rPr>
              <a:t>²de </a:t>
            </a:r>
            <a:r>
              <a:rPr lang="fr-FR" sz="2400" b="1" dirty="0" smtClean="0">
                <a:latin typeface="Cursive standard" pitchFamily="2" charset="0"/>
              </a:rPr>
              <a:t>²la </a:t>
            </a:r>
            <a:r>
              <a:rPr lang="fr-FR" sz="2400" b="1" dirty="0" smtClean="0">
                <a:latin typeface="Cursive standard" pitchFamily="2" charset="0"/>
              </a:rPr>
              <a:t>²ferme</a:t>
            </a:r>
            <a:endParaRPr lang="fr-FR" sz="2400" b="1" dirty="0">
              <a:latin typeface="Cursive standard" pitchFamily="2" charset="0"/>
            </a:endParaRPr>
          </a:p>
        </p:txBody>
      </p:sp>
      <p:pic>
        <p:nvPicPr>
          <p:cNvPr id="37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3" t="27570" r="30786" b="5666"/>
          <a:stretch/>
        </p:blipFill>
        <p:spPr bwMode="auto">
          <a:xfrm>
            <a:off x="-8177880" y="6125186"/>
            <a:ext cx="889199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21071" y="6125186"/>
            <a:ext cx="1008112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50147" y="6125185"/>
            <a:ext cx="855000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59235" y="6984520"/>
            <a:ext cx="914774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1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4"/>
          <a:stretch/>
        </p:blipFill>
        <p:spPr bwMode="auto">
          <a:xfrm>
            <a:off x="-7346973" y="6984520"/>
            <a:ext cx="800793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3" b="9176"/>
          <a:stretch/>
        </p:blipFill>
        <p:spPr bwMode="auto">
          <a:xfrm>
            <a:off x="-6460800" y="6984520"/>
            <a:ext cx="681530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6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" r="17395"/>
          <a:stretch/>
        </p:blipFill>
        <p:spPr bwMode="auto">
          <a:xfrm>
            <a:off x="-5698374" y="6984520"/>
            <a:ext cx="914147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0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88"/>
          <a:stretch/>
        </p:blipFill>
        <p:spPr bwMode="auto">
          <a:xfrm>
            <a:off x="-8359235" y="7891734"/>
            <a:ext cx="625955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7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9004" y="7891734"/>
            <a:ext cx="912000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40897" y="7891734"/>
            <a:ext cx="808260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6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6" t="15501" r="8530" b="3597"/>
          <a:stretch/>
        </p:blipFill>
        <p:spPr bwMode="auto">
          <a:xfrm>
            <a:off x="-5738672" y="7891734"/>
            <a:ext cx="954446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Rectangle 59"/>
          <p:cNvSpPr/>
          <p:nvPr/>
        </p:nvSpPr>
        <p:spPr>
          <a:xfrm>
            <a:off x="4595371" y="5536583"/>
            <a:ext cx="2932184" cy="2952328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chemeClr val="tx1"/>
                </a:solidFill>
                <a:latin typeface="Cursive standard" pitchFamily="2" charset="0"/>
              </a:rPr>
              <a:t>²taureau – vache – veau - ²étable</a:t>
            </a:r>
          </a:p>
          <a:p>
            <a:pPr algn="ctr"/>
            <a:r>
              <a:rPr lang="fr-FR" sz="1400" dirty="0" smtClean="0">
                <a:solidFill>
                  <a:schemeClr val="tx1"/>
                </a:solidFill>
                <a:latin typeface="Cursive standard" pitchFamily="2" charset="0"/>
              </a:rPr>
              <a:t>²porc - ²truie - ²porcelet - ²porcherie</a:t>
            </a:r>
          </a:p>
          <a:p>
            <a:pPr algn="ctr"/>
            <a:r>
              <a:rPr lang="fr-FR" sz="1400" dirty="0" smtClean="0">
                <a:solidFill>
                  <a:schemeClr val="tx1"/>
                </a:solidFill>
                <a:latin typeface="Cursive standard" pitchFamily="2" charset="0"/>
              </a:rPr>
              <a:t>²coq - ²poule - ²poussin - ²poulailler</a:t>
            </a:r>
          </a:p>
          <a:p>
            <a:pPr algn="ctr"/>
            <a:r>
              <a:rPr lang="fr-FR" sz="1400" dirty="0" smtClean="0">
                <a:solidFill>
                  <a:schemeClr val="tx1"/>
                </a:solidFill>
                <a:latin typeface="Cursive standard" pitchFamily="2" charset="0"/>
              </a:rPr>
              <a:t>²bouc - ²chèvre - ²chevreau - ²chèvrerie</a:t>
            </a:r>
          </a:p>
          <a:p>
            <a:pPr algn="ctr"/>
            <a:r>
              <a:rPr lang="fr-FR" sz="1400" dirty="0" smtClean="0">
                <a:solidFill>
                  <a:schemeClr val="tx1"/>
                </a:solidFill>
                <a:latin typeface="Cursive standard" pitchFamily="2" charset="0"/>
              </a:rPr>
              <a:t>²étalon - ²jument - ²poulain - ²écurie</a:t>
            </a:r>
          </a:p>
          <a:p>
            <a:pPr algn="ctr"/>
            <a:r>
              <a:rPr lang="fr-FR" sz="1400" dirty="0" smtClean="0">
                <a:solidFill>
                  <a:schemeClr val="tx1"/>
                </a:solidFill>
                <a:latin typeface="Cursive standard" pitchFamily="2" charset="0"/>
              </a:rPr>
              <a:t>²lapin - ²lapine - ²lapereau - ²clapier</a:t>
            </a:r>
          </a:p>
          <a:p>
            <a:pPr algn="ctr"/>
            <a:r>
              <a:rPr lang="fr-FR" sz="1400" dirty="0" smtClean="0">
                <a:solidFill>
                  <a:schemeClr val="tx1"/>
                </a:solidFill>
                <a:latin typeface="Cursive standard" pitchFamily="2" charset="0"/>
              </a:rPr>
              <a:t>²canard - ²cane - ²caneton - ²mare</a:t>
            </a:r>
          </a:p>
          <a:p>
            <a:pPr algn="ctr"/>
            <a:r>
              <a:rPr lang="fr-FR" sz="1400" dirty="0" smtClean="0">
                <a:solidFill>
                  <a:schemeClr val="tx1"/>
                </a:solidFill>
                <a:latin typeface="Cursive standard" pitchFamily="2" charset="0"/>
              </a:rPr>
              <a:t>²jars - ²oie - ²oison - ²basse-²cour</a:t>
            </a:r>
          </a:p>
          <a:p>
            <a:pPr algn="ctr"/>
            <a:r>
              <a:rPr lang="fr-FR" sz="1400" dirty="0" smtClean="0">
                <a:solidFill>
                  <a:schemeClr val="tx1"/>
                </a:solidFill>
                <a:latin typeface="Cursive standard" pitchFamily="2" charset="0"/>
              </a:rPr>
              <a:t>²âne - ²ânesse - ²ânon - ²écurie</a:t>
            </a:r>
          </a:p>
          <a:p>
            <a:pPr algn="ctr"/>
            <a:r>
              <a:rPr lang="fr-FR" sz="1400" dirty="0" smtClean="0">
                <a:solidFill>
                  <a:schemeClr val="tx1"/>
                </a:solidFill>
                <a:latin typeface="Cursive standard" pitchFamily="2" charset="0"/>
              </a:rPr>
              <a:t>²dindon ²dinde ²dindonneau  </a:t>
            </a:r>
            <a:endParaRPr lang="fr-FR" sz="1400" dirty="0" smtClean="0">
              <a:solidFill>
                <a:schemeClr val="tx1"/>
              </a:solidFill>
              <a:latin typeface="Cursive standard" pitchFamily="2" charset="0"/>
            </a:endParaRPr>
          </a:p>
          <a:p>
            <a:pPr algn="ctr"/>
            <a:r>
              <a:rPr lang="fr-FR" sz="1400" dirty="0" smtClean="0">
                <a:solidFill>
                  <a:schemeClr val="tx1"/>
                </a:solidFill>
                <a:latin typeface="Cursive standard" pitchFamily="2" charset="0"/>
              </a:rPr>
              <a:t>²basse-²cour</a:t>
            </a:r>
            <a:endParaRPr lang="fr-FR" sz="1400" dirty="0" smtClean="0">
              <a:solidFill>
                <a:schemeClr val="tx1"/>
              </a:solidFill>
              <a:latin typeface="Cursive standard" pitchFamily="2" charset="0"/>
            </a:endParaRPr>
          </a:p>
          <a:p>
            <a:pPr algn="ctr"/>
            <a:r>
              <a:rPr lang="fr-FR" sz="1400" dirty="0" smtClean="0">
                <a:solidFill>
                  <a:schemeClr val="tx1"/>
                </a:solidFill>
                <a:latin typeface="Cursive standard" pitchFamily="2" charset="0"/>
              </a:rPr>
              <a:t>²bélier - ²brebi$ - ²agneau - ²bergerie</a:t>
            </a:r>
          </a:p>
        </p:txBody>
      </p:sp>
      <p:pic>
        <p:nvPicPr>
          <p:cNvPr id="61" name="Picture 4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92" t="11289" r="6424" b="8321"/>
          <a:stretch/>
        </p:blipFill>
        <p:spPr bwMode="auto">
          <a:xfrm>
            <a:off x="1760672" y="1455377"/>
            <a:ext cx="1081448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4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66" y="6309484"/>
            <a:ext cx="1079999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9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064" y="1419377"/>
            <a:ext cx="772532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8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38" t="8619" r="1778" b="5755"/>
          <a:stretch/>
        </p:blipFill>
        <p:spPr bwMode="auto">
          <a:xfrm>
            <a:off x="416240" y="2301929"/>
            <a:ext cx="995412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Picture 10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404" y="2301929"/>
            <a:ext cx="939948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7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61" b="26474"/>
          <a:stretch/>
        </p:blipFill>
        <p:spPr bwMode="auto">
          <a:xfrm>
            <a:off x="2352205" y="7208548"/>
            <a:ext cx="743429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Picture 7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4" t="7973" r="8717" b="9816"/>
          <a:stretch/>
        </p:blipFill>
        <p:spPr bwMode="auto">
          <a:xfrm>
            <a:off x="3205158" y="2288324"/>
            <a:ext cx="921809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Picture 9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40" y="3206767"/>
            <a:ext cx="540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Picture 6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432" y="3197774"/>
            <a:ext cx="974207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Picture 3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4" t="8001" r="8336" b="8086"/>
          <a:stretch/>
        </p:blipFill>
        <p:spPr bwMode="auto">
          <a:xfrm>
            <a:off x="2185183" y="8128911"/>
            <a:ext cx="880277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" name="Picture 5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8" t="9153" r="29400" b="4577"/>
          <a:stretch/>
        </p:blipFill>
        <p:spPr bwMode="auto">
          <a:xfrm>
            <a:off x="3464457" y="3197774"/>
            <a:ext cx="640277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65031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4414917"/>
              </p:ext>
            </p:extLst>
          </p:nvPr>
        </p:nvGraphicFramePr>
        <p:xfrm>
          <a:off x="90114" y="108221"/>
          <a:ext cx="7362926" cy="10423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1463"/>
                <a:gridCol w="3681463"/>
              </a:tblGrid>
              <a:tr h="347435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7435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74352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5" r="6057"/>
          <a:stretch/>
        </p:blipFill>
        <p:spPr bwMode="auto">
          <a:xfrm>
            <a:off x="3924647" y="487729"/>
            <a:ext cx="3414200" cy="2645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56" y="218867"/>
            <a:ext cx="3183617" cy="3183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05034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8526558"/>
              </p:ext>
            </p:extLst>
          </p:nvPr>
        </p:nvGraphicFramePr>
        <p:xfrm>
          <a:off x="90114" y="108221"/>
          <a:ext cx="7362926" cy="104953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1463"/>
                <a:gridCol w="3681463"/>
              </a:tblGrid>
              <a:tr h="194396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²taureau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vache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²taureau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vache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43967">
                <a:tc>
                  <a:txBody>
                    <a:bodyPr/>
                    <a:lstStyle/>
                    <a:p>
                      <a:endParaRPr lang="fr-FR" sz="4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4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b="0" dirty="0" smtClean="0">
                          <a:latin typeface="Cursive standard" pitchFamily="2" charset="0"/>
                        </a:rPr>
                        <a:t>veau</a:t>
                      </a:r>
                      <a:endParaRPr lang="fr-FR" sz="4500" b="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²étable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b="0" dirty="0" smtClean="0">
                          <a:latin typeface="Cursive standard" pitchFamily="2" charset="0"/>
                        </a:rPr>
                        <a:t>veau</a:t>
                      </a:r>
                      <a:endParaRPr lang="fr-FR" sz="4500" b="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²étable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43967">
                <a:tc>
                  <a:txBody>
                    <a:bodyPr/>
                    <a:lstStyle/>
                    <a:p>
                      <a:endParaRPr lang="fr-FR" sz="4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4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²porc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²truie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²porc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²truie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33" y="137092"/>
            <a:ext cx="2709142" cy="1806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3" t="27570" r="30786" b="5666"/>
          <a:stretch/>
        </p:blipFill>
        <p:spPr bwMode="auto">
          <a:xfrm>
            <a:off x="4382421" y="140065"/>
            <a:ext cx="2437596" cy="187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19" r="34838" b="3245"/>
          <a:stretch/>
        </p:blipFill>
        <p:spPr bwMode="auto">
          <a:xfrm>
            <a:off x="869571" y="3627707"/>
            <a:ext cx="2038265" cy="1882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0089" y="6248684"/>
            <a:ext cx="2400266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480" y="3658444"/>
            <a:ext cx="2772025" cy="1852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3159" y="3152341"/>
            <a:ext cx="5111750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3199" y="1040140"/>
            <a:ext cx="508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166" y="3658444"/>
            <a:ext cx="4572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390" y="7218908"/>
            <a:ext cx="3014289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92" t="11289" r="6424" b="8321"/>
          <a:stretch/>
        </p:blipFill>
        <p:spPr bwMode="auto">
          <a:xfrm>
            <a:off x="561982" y="7148785"/>
            <a:ext cx="2701092" cy="1798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00240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3776181"/>
              </p:ext>
            </p:extLst>
          </p:nvPr>
        </p:nvGraphicFramePr>
        <p:xfrm>
          <a:off x="90114" y="108221"/>
          <a:ext cx="7362926" cy="104953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1463"/>
                <a:gridCol w="3681463"/>
              </a:tblGrid>
              <a:tr h="194396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²porcelet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²porcherie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²porcelet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²porcherie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43967">
                <a:tc>
                  <a:txBody>
                    <a:bodyPr/>
                    <a:lstStyle/>
                    <a:p>
                      <a:endParaRPr lang="fr-FR" sz="4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4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b="0" dirty="0" smtClean="0">
                          <a:latin typeface="Cursive standard" pitchFamily="2" charset="0"/>
                        </a:rPr>
                        <a:t>²coq</a:t>
                      </a:r>
                      <a:endParaRPr lang="fr-FR" sz="4500" b="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²poule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b="0" dirty="0" smtClean="0">
                          <a:latin typeface="Cursive standard" pitchFamily="2" charset="0"/>
                        </a:rPr>
                        <a:t>²coq</a:t>
                      </a:r>
                      <a:endParaRPr lang="fr-FR" sz="4500" b="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²poule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43967">
                <a:tc>
                  <a:txBody>
                    <a:bodyPr/>
                    <a:lstStyle/>
                    <a:p>
                      <a:endParaRPr lang="fr-FR" sz="4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4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²poussin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²poulailler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²poussin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²poulailler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719" y="234132"/>
            <a:ext cx="2279915" cy="1709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143" y="7241719"/>
            <a:ext cx="2279915" cy="1715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66" y="304260"/>
            <a:ext cx="2230384" cy="1628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108" y="3651526"/>
            <a:ext cx="2183983" cy="1747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335" y="3651526"/>
            <a:ext cx="1970646" cy="1836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170" y="7175783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04725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4600777"/>
              </p:ext>
            </p:extLst>
          </p:nvPr>
        </p:nvGraphicFramePr>
        <p:xfrm>
          <a:off x="90114" y="108221"/>
          <a:ext cx="7362926" cy="104953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1463"/>
                <a:gridCol w="3681463"/>
              </a:tblGrid>
              <a:tr h="1943967">
                <a:tc>
                  <a:txBody>
                    <a:bodyPr/>
                    <a:lstStyle/>
                    <a:p>
                      <a:endParaRPr lang="fr-FR" sz="45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45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b="0" dirty="0" smtClean="0">
                          <a:latin typeface="Cursive standard" pitchFamily="2" charset="0"/>
                        </a:rPr>
                        <a:t>²bouc</a:t>
                      </a:r>
                      <a:endParaRPr lang="fr-FR" sz="4500" b="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b="0" dirty="0" smtClean="0">
                          <a:latin typeface="Cursive standard" pitchFamily="2" charset="0"/>
                        </a:rPr>
                        <a:t>²chèvre</a:t>
                      </a:r>
                      <a:endParaRPr lang="fr-FR" sz="4500" b="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b="0" dirty="0" smtClean="0">
                          <a:latin typeface="Cursive standard" pitchFamily="2" charset="0"/>
                        </a:rPr>
                        <a:t>²bouc</a:t>
                      </a:r>
                      <a:endParaRPr lang="fr-FR" sz="4500" b="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b="0" dirty="0" smtClean="0">
                          <a:latin typeface="Cursive standard" pitchFamily="2" charset="0"/>
                        </a:rPr>
                        <a:t>²chèvre</a:t>
                      </a:r>
                      <a:endParaRPr lang="fr-FR" sz="4500" b="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43967">
                <a:tc>
                  <a:txBody>
                    <a:bodyPr/>
                    <a:lstStyle/>
                    <a:p>
                      <a:endParaRPr lang="fr-FR" sz="45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45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b="0" dirty="0" smtClean="0">
                          <a:latin typeface="Cursive standard" pitchFamily="2" charset="0"/>
                        </a:rPr>
                        <a:t>²chevreau</a:t>
                      </a:r>
                      <a:endParaRPr lang="fr-FR" sz="4500" b="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b="0" dirty="0" smtClean="0">
                          <a:latin typeface="Cursive standard" pitchFamily="2" charset="0"/>
                        </a:rPr>
                        <a:t>²chèvrerie</a:t>
                      </a:r>
                      <a:endParaRPr lang="fr-FR" sz="4500" b="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b="0" dirty="0" smtClean="0">
                          <a:latin typeface="Cursive standard" pitchFamily="2" charset="0"/>
                        </a:rPr>
                        <a:t>²chevreau</a:t>
                      </a:r>
                      <a:endParaRPr lang="fr-FR" sz="4500" b="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b="0" dirty="0" smtClean="0">
                          <a:latin typeface="Cursive standard" pitchFamily="2" charset="0"/>
                        </a:rPr>
                        <a:t>²chèvrerie</a:t>
                      </a:r>
                      <a:endParaRPr lang="fr-FR" sz="4500" b="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43967">
                <a:tc>
                  <a:txBody>
                    <a:bodyPr/>
                    <a:lstStyle/>
                    <a:p>
                      <a:endParaRPr lang="fr-FR" sz="45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45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b="0" dirty="0" smtClean="0">
                          <a:latin typeface="Cursive standard" pitchFamily="2" charset="0"/>
                        </a:rPr>
                        <a:t>²étalon</a:t>
                      </a:r>
                      <a:endParaRPr lang="fr-FR" sz="4500" b="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b="0" dirty="0" smtClean="0">
                          <a:latin typeface="Cursive standard" pitchFamily="2" charset="0"/>
                        </a:rPr>
                        <a:t>²jument</a:t>
                      </a:r>
                      <a:endParaRPr lang="fr-FR" sz="4500" b="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b="0" dirty="0" smtClean="0">
                          <a:latin typeface="Cursive standard" pitchFamily="2" charset="0"/>
                        </a:rPr>
                        <a:t>²étalon</a:t>
                      </a:r>
                      <a:endParaRPr lang="fr-FR" sz="4500" b="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b="0" dirty="0" smtClean="0">
                          <a:latin typeface="Cursive standard" pitchFamily="2" charset="0"/>
                        </a:rPr>
                        <a:t>²jument</a:t>
                      </a:r>
                      <a:endParaRPr lang="fr-FR" sz="4500" b="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695" y="3690517"/>
            <a:ext cx="2585823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695" y="150813"/>
            <a:ext cx="2422689" cy="1811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38" t="8619" r="1778" b="5755"/>
          <a:stretch/>
        </p:blipFill>
        <p:spPr bwMode="auto">
          <a:xfrm>
            <a:off x="756295" y="145677"/>
            <a:ext cx="2511545" cy="1816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1" t="5585" r="1506" b="3167"/>
          <a:stretch/>
        </p:blipFill>
        <p:spPr bwMode="auto">
          <a:xfrm>
            <a:off x="1000694" y="3690517"/>
            <a:ext cx="2022745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70" y="7162478"/>
            <a:ext cx="2329793" cy="178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4"/>
          <a:stretch/>
        </p:blipFill>
        <p:spPr bwMode="auto">
          <a:xfrm>
            <a:off x="4569699" y="7162478"/>
            <a:ext cx="2159813" cy="1844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17552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4155322"/>
              </p:ext>
            </p:extLst>
          </p:nvPr>
        </p:nvGraphicFramePr>
        <p:xfrm>
          <a:off x="90114" y="108221"/>
          <a:ext cx="7362926" cy="104953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1463"/>
                <a:gridCol w="3681463"/>
              </a:tblGrid>
              <a:tr h="194396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²poulain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²écurie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²poulain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²écurie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43967">
                <a:tc>
                  <a:txBody>
                    <a:bodyPr/>
                    <a:lstStyle/>
                    <a:p>
                      <a:endParaRPr lang="fr-FR" sz="4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4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b="0" dirty="0" smtClean="0">
                          <a:latin typeface="Cursive standard" pitchFamily="2" charset="0"/>
                        </a:rPr>
                        <a:t>²lapin</a:t>
                      </a:r>
                      <a:endParaRPr lang="fr-FR" sz="4500" b="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²lapine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b="0" dirty="0" smtClean="0">
                          <a:latin typeface="Cursive standard" pitchFamily="2" charset="0"/>
                        </a:rPr>
                        <a:t>²lapin</a:t>
                      </a:r>
                      <a:endParaRPr lang="fr-FR" sz="4500" b="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²lapine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43967">
                <a:tc>
                  <a:txBody>
                    <a:bodyPr/>
                    <a:lstStyle/>
                    <a:p>
                      <a:endParaRPr lang="fr-FR" sz="4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4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²lapereau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²clapier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²lapereau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²clapier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878" y="306140"/>
            <a:ext cx="3169326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863" y="7218908"/>
            <a:ext cx="2355418" cy="1766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5" r="31285"/>
          <a:stretch/>
        </p:blipFill>
        <p:spPr bwMode="auto">
          <a:xfrm>
            <a:off x="972319" y="167867"/>
            <a:ext cx="1872208" cy="1747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3" b="9176"/>
          <a:stretch/>
        </p:blipFill>
        <p:spPr bwMode="auto">
          <a:xfrm>
            <a:off x="1188343" y="3690516"/>
            <a:ext cx="1767830" cy="1774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80"/>
          <a:stretch/>
        </p:blipFill>
        <p:spPr bwMode="auto">
          <a:xfrm>
            <a:off x="1078229" y="7218908"/>
            <a:ext cx="1773873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61" b="26474"/>
          <a:stretch/>
        </p:blipFill>
        <p:spPr bwMode="auto">
          <a:xfrm>
            <a:off x="4729904" y="3690516"/>
            <a:ext cx="1835274" cy="1777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17834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617204"/>
              </p:ext>
            </p:extLst>
          </p:nvPr>
        </p:nvGraphicFramePr>
        <p:xfrm>
          <a:off x="90114" y="108221"/>
          <a:ext cx="7362926" cy="104953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1463"/>
                <a:gridCol w="3681463"/>
              </a:tblGrid>
              <a:tr h="194396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²canard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²cane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²canard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²cane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43967">
                <a:tc>
                  <a:txBody>
                    <a:bodyPr/>
                    <a:lstStyle/>
                    <a:p>
                      <a:endParaRPr lang="fr-FR" sz="4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4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b="0" dirty="0" smtClean="0">
                          <a:latin typeface="Cursive standard" pitchFamily="2" charset="0"/>
                        </a:rPr>
                        <a:t>²caneton</a:t>
                      </a:r>
                      <a:endParaRPr lang="fr-FR" sz="4500" b="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mare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b="0" dirty="0" smtClean="0">
                          <a:latin typeface="Cursive standard" pitchFamily="2" charset="0"/>
                        </a:rPr>
                        <a:t>²caneton</a:t>
                      </a:r>
                      <a:endParaRPr lang="fr-FR" sz="4500" b="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mare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43967">
                <a:tc>
                  <a:txBody>
                    <a:bodyPr/>
                    <a:lstStyle/>
                    <a:p>
                      <a:endParaRPr lang="fr-FR" sz="4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4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²jar$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²oie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²jar$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²oie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703" y="3690516"/>
            <a:ext cx="2376264" cy="1782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40" t="4402" r="44006" b="16685"/>
          <a:stretch/>
        </p:blipFill>
        <p:spPr bwMode="auto">
          <a:xfrm>
            <a:off x="-6527129" y="-214168"/>
            <a:ext cx="2056239" cy="2221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60" t="4402" r="705" b="6320"/>
          <a:stretch/>
        </p:blipFill>
        <p:spPr bwMode="auto">
          <a:xfrm>
            <a:off x="8749183" y="0"/>
            <a:ext cx="1996440" cy="2513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0529" y="317000"/>
            <a:ext cx="2160240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72" t="1826" r="9117" b="10596"/>
          <a:stretch/>
        </p:blipFill>
        <p:spPr bwMode="auto">
          <a:xfrm>
            <a:off x="8535823" y="61285"/>
            <a:ext cx="2423160" cy="2986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" r="17395"/>
          <a:stretch/>
        </p:blipFill>
        <p:spPr bwMode="auto">
          <a:xfrm>
            <a:off x="4512523" y="196207"/>
            <a:ext cx="2436460" cy="182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4" t="7973" r="8717" b="9816"/>
          <a:stretch/>
        </p:blipFill>
        <p:spPr bwMode="auto">
          <a:xfrm>
            <a:off x="888478" y="162124"/>
            <a:ext cx="2164081" cy="1690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65"/>
          <a:stretch/>
        </p:blipFill>
        <p:spPr bwMode="auto">
          <a:xfrm>
            <a:off x="888478" y="3690516"/>
            <a:ext cx="1998742" cy="1718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457" y="7146901"/>
            <a:ext cx="1350150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88"/>
          <a:stretch/>
        </p:blipFill>
        <p:spPr bwMode="auto">
          <a:xfrm>
            <a:off x="4793109" y="7146901"/>
            <a:ext cx="1647452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39845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9775040"/>
              </p:ext>
            </p:extLst>
          </p:nvPr>
        </p:nvGraphicFramePr>
        <p:xfrm>
          <a:off x="90114" y="108221"/>
          <a:ext cx="7362926" cy="104953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1463"/>
                <a:gridCol w="3681463"/>
              </a:tblGrid>
              <a:tr h="194396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²oison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²basse-²cour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²oison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²basse-²cour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43967">
                <a:tc>
                  <a:txBody>
                    <a:bodyPr/>
                    <a:lstStyle/>
                    <a:p>
                      <a:endParaRPr lang="fr-FR" sz="4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4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b="0" dirty="0" smtClean="0">
                          <a:latin typeface="Cursive standard" pitchFamily="2" charset="0"/>
                        </a:rPr>
                        <a:t>²âne</a:t>
                      </a:r>
                      <a:endParaRPr lang="fr-FR" sz="4500" b="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²ânesse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b="0" dirty="0" smtClean="0">
                          <a:latin typeface="Cursive standard" pitchFamily="2" charset="0"/>
                        </a:rPr>
                        <a:t>²âne</a:t>
                      </a:r>
                      <a:endParaRPr lang="fr-FR" sz="4500" b="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²ânesse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43967">
                <a:tc>
                  <a:txBody>
                    <a:bodyPr/>
                    <a:lstStyle/>
                    <a:p>
                      <a:endParaRPr lang="fr-FR" sz="4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4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²ânon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²écurie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²ânon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²écurie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711" y="162124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6" t="12270" r="33599" b="7390"/>
          <a:stretch/>
        </p:blipFill>
        <p:spPr bwMode="auto">
          <a:xfrm>
            <a:off x="1101587" y="162125"/>
            <a:ext cx="1871339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799" y="3762523"/>
            <a:ext cx="2244913" cy="1659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358" y="3735966"/>
            <a:ext cx="2309609" cy="1732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5" t="5990" r="3476" b="3386"/>
          <a:stretch/>
        </p:blipFill>
        <p:spPr bwMode="auto">
          <a:xfrm>
            <a:off x="1049004" y="7213860"/>
            <a:ext cx="1754115" cy="176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073" y="7173460"/>
            <a:ext cx="2412859" cy="1809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76175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8809994"/>
              </p:ext>
            </p:extLst>
          </p:nvPr>
        </p:nvGraphicFramePr>
        <p:xfrm>
          <a:off x="90114" y="108221"/>
          <a:ext cx="7362926" cy="104953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1463"/>
                <a:gridCol w="3681463"/>
              </a:tblGrid>
              <a:tr h="194396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²dindon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²dinde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²dindon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²dinde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43967">
                <a:tc>
                  <a:txBody>
                    <a:bodyPr/>
                    <a:lstStyle/>
                    <a:p>
                      <a:endParaRPr lang="fr-FR" sz="4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4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b="0" dirty="0" smtClean="0">
                          <a:latin typeface="Cursive standard" pitchFamily="2" charset="0"/>
                        </a:rPr>
                        <a:t>²dindonneau</a:t>
                      </a:r>
                      <a:endParaRPr lang="fr-FR" sz="4500" b="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²basse-²cour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b="0" dirty="0" smtClean="0">
                          <a:latin typeface="Cursive standard" pitchFamily="2" charset="0"/>
                        </a:rPr>
                        <a:t>²dindonneau</a:t>
                      </a:r>
                      <a:endParaRPr lang="fr-FR" sz="4500" b="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²basse-²cour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43967">
                <a:tc>
                  <a:txBody>
                    <a:bodyPr/>
                    <a:lstStyle/>
                    <a:p>
                      <a:endParaRPr lang="fr-FR" sz="4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4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²bélier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²brebi$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²bélier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²brebi$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709" y="3618508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95" y="162124"/>
            <a:ext cx="2127236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4" t="8001" r="8336" b="8086"/>
          <a:stretch/>
        </p:blipFill>
        <p:spPr bwMode="auto">
          <a:xfrm>
            <a:off x="4672467" y="162124"/>
            <a:ext cx="2200936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6" t="44138" r="45262" b="6343"/>
          <a:stretch/>
        </p:blipFill>
        <p:spPr bwMode="auto">
          <a:xfrm>
            <a:off x="593269" y="3699530"/>
            <a:ext cx="2453288" cy="1788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8" t="9153" r="29400" b="4577"/>
          <a:stretch/>
        </p:blipFill>
        <p:spPr bwMode="auto">
          <a:xfrm>
            <a:off x="1126317" y="7182048"/>
            <a:ext cx="1567474" cy="1762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6" t="15501" r="8530" b="3597"/>
          <a:stretch/>
        </p:blipFill>
        <p:spPr bwMode="auto">
          <a:xfrm>
            <a:off x="4391967" y="7147852"/>
            <a:ext cx="2507309" cy="1796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8815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4156511"/>
              </p:ext>
            </p:extLst>
          </p:nvPr>
        </p:nvGraphicFramePr>
        <p:xfrm>
          <a:off x="90114" y="108221"/>
          <a:ext cx="7362926" cy="104953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1463"/>
                <a:gridCol w="3681463"/>
              </a:tblGrid>
              <a:tr h="194396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²agneau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²bergerie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²agneau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²bergerie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43967">
                <a:tc>
                  <a:txBody>
                    <a:bodyPr/>
                    <a:lstStyle/>
                    <a:p>
                      <a:endParaRPr lang="fr-FR" sz="4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4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endParaRPr lang="fr-FR" sz="4500" b="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endParaRPr lang="fr-FR" sz="4500" b="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43967">
                <a:tc>
                  <a:txBody>
                    <a:bodyPr/>
                    <a:lstStyle/>
                    <a:p>
                      <a:endParaRPr lang="fr-FR" sz="4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4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703" y="248792"/>
            <a:ext cx="2520280" cy="1688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558" y="152799"/>
            <a:ext cx="1784623" cy="1784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8205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7289" y="1426821"/>
            <a:ext cx="1008112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78116" y="306238"/>
            <a:ext cx="4392488" cy="450607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294140" y="563840"/>
            <a:ext cx="3960000" cy="3960000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294140" y="642001"/>
            <a:ext cx="396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latin typeface="Cursive standard" pitchFamily="2" charset="0"/>
              </a:rPr>
              <a:t>Le$  petit$ de$ </a:t>
            </a:r>
          </a:p>
          <a:p>
            <a:pPr algn="ctr"/>
            <a:r>
              <a:rPr lang="fr-FR" sz="2400" b="1" dirty="0" smtClean="0">
                <a:latin typeface="Cursive standard" pitchFamily="2" charset="0"/>
              </a:rPr>
              <a:t>²animaux de </a:t>
            </a:r>
            <a:r>
              <a:rPr lang="fr-FR" sz="2400" b="1" dirty="0" smtClean="0">
                <a:latin typeface="Cursive standard" pitchFamily="2" charset="0"/>
              </a:rPr>
              <a:t>²la </a:t>
            </a:r>
            <a:r>
              <a:rPr lang="fr-FR" sz="2400" b="1" dirty="0" smtClean="0">
                <a:latin typeface="Cursive standard" pitchFamily="2" charset="0"/>
              </a:rPr>
              <a:t>²ferme</a:t>
            </a:r>
            <a:endParaRPr lang="fr-FR" sz="2400" b="1" dirty="0">
              <a:latin typeface="Cursive standard" pitchFamily="2" charset="0"/>
            </a:endParaRPr>
          </a:p>
        </p:txBody>
      </p:sp>
      <p:pic>
        <p:nvPicPr>
          <p:cNvPr id="20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3" t="27570" r="30786" b="5666"/>
          <a:stretch/>
        </p:blipFill>
        <p:spPr bwMode="auto">
          <a:xfrm>
            <a:off x="-3682739" y="6380363"/>
            <a:ext cx="889199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5930" y="6380363"/>
            <a:ext cx="1008112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5006" y="6380362"/>
            <a:ext cx="855000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64094" y="7239697"/>
            <a:ext cx="914774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1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4"/>
          <a:stretch/>
        </p:blipFill>
        <p:spPr bwMode="auto">
          <a:xfrm>
            <a:off x="-2851832" y="7239697"/>
            <a:ext cx="800793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3" b="9176"/>
          <a:stretch/>
        </p:blipFill>
        <p:spPr bwMode="auto">
          <a:xfrm>
            <a:off x="-1965659" y="7239697"/>
            <a:ext cx="681530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" r="17395"/>
          <a:stretch/>
        </p:blipFill>
        <p:spPr bwMode="auto">
          <a:xfrm>
            <a:off x="-1203233" y="7239697"/>
            <a:ext cx="914147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0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88"/>
          <a:stretch/>
        </p:blipFill>
        <p:spPr bwMode="auto">
          <a:xfrm>
            <a:off x="-3864094" y="8146911"/>
            <a:ext cx="625955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3863" y="8146911"/>
            <a:ext cx="912000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5756" y="8146911"/>
            <a:ext cx="808260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6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6" t="15501" r="8530" b="3597"/>
          <a:stretch/>
        </p:blipFill>
        <p:spPr bwMode="auto">
          <a:xfrm>
            <a:off x="-1243531" y="8146911"/>
            <a:ext cx="954446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-8763008" y="4812312"/>
            <a:ext cx="4392488" cy="450607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/>
          <p:cNvSpPr/>
          <p:nvPr/>
        </p:nvSpPr>
        <p:spPr>
          <a:xfrm>
            <a:off x="-8546984" y="5069914"/>
            <a:ext cx="3960000" cy="3960000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ZoneTexte 35"/>
          <p:cNvSpPr txBox="1"/>
          <p:nvPr/>
        </p:nvSpPr>
        <p:spPr>
          <a:xfrm>
            <a:off x="-8546984" y="5221523"/>
            <a:ext cx="396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latin typeface="Cursive standard" pitchFamily="2" charset="0"/>
              </a:rPr>
              <a:t>L’habitat des </a:t>
            </a:r>
            <a:r>
              <a:rPr lang="fr-FR" sz="2400" b="1" dirty="0" smtClean="0">
                <a:latin typeface="Cursive standard" pitchFamily="2" charset="0"/>
              </a:rPr>
              <a:t>²animaux </a:t>
            </a:r>
            <a:endParaRPr lang="fr-FR" sz="2400" b="1" dirty="0" smtClean="0">
              <a:latin typeface="Cursive standard" pitchFamily="2" charset="0"/>
            </a:endParaRPr>
          </a:p>
          <a:p>
            <a:pPr algn="ctr"/>
            <a:r>
              <a:rPr lang="fr-FR" sz="2400" b="1" dirty="0" smtClean="0">
                <a:latin typeface="Cursive standard" pitchFamily="2" charset="0"/>
              </a:rPr>
              <a:t>²de </a:t>
            </a:r>
            <a:r>
              <a:rPr lang="fr-FR" sz="2400" b="1" dirty="0" smtClean="0">
                <a:latin typeface="Cursive standard" pitchFamily="2" charset="0"/>
              </a:rPr>
              <a:t>²la </a:t>
            </a:r>
            <a:r>
              <a:rPr lang="fr-FR" sz="2400" b="1" dirty="0" smtClean="0">
                <a:latin typeface="Cursive standard" pitchFamily="2" charset="0"/>
              </a:rPr>
              <a:t>²ferme</a:t>
            </a:r>
            <a:endParaRPr lang="fr-FR" sz="2400" b="1" dirty="0">
              <a:latin typeface="Cursive standard" pitchFamily="2" charset="0"/>
            </a:endParaRPr>
          </a:p>
        </p:txBody>
      </p:sp>
      <p:pic>
        <p:nvPicPr>
          <p:cNvPr id="37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3" t="27570" r="30786" b="5666"/>
          <a:stretch/>
        </p:blipFill>
        <p:spPr bwMode="auto">
          <a:xfrm>
            <a:off x="-8177880" y="6125186"/>
            <a:ext cx="889199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21071" y="6125186"/>
            <a:ext cx="1008112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50147" y="6125185"/>
            <a:ext cx="855000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59235" y="6984520"/>
            <a:ext cx="914774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1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4"/>
          <a:stretch/>
        </p:blipFill>
        <p:spPr bwMode="auto">
          <a:xfrm>
            <a:off x="-7346973" y="6984520"/>
            <a:ext cx="800793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3" b="9176"/>
          <a:stretch/>
        </p:blipFill>
        <p:spPr bwMode="auto">
          <a:xfrm>
            <a:off x="-6460800" y="6984520"/>
            <a:ext cx="681530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6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" r="17395"/>
          <a:stretch/>
        </p:blipFill>
        <p:spPr bwMode="auto">
          <a:xfrm>
            <a:off x="-5698374" y="6984520"/>
            <a:ext cx="914147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0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88"/>
          <a:stretch/>
        </p:blipFill>
        <p:spPr bwMode="auto">
          <a:xfrm>
            <a:off x="-8359235" y="7891734"/>
            <a:ext cx="625955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7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9004" y="7891734"/>
            <a:ext cx="912000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40897" y="7891734"/>
            <a:ext cx="808260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6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6" t="15501" r="8530" b="3597"/>
          <a:stretch/>
        </p:blipFill>
        <p:spPr bwMode="auto">
          <a:xfrm>
            <a:off x="-5738672" y="7891734"/>
            <a:ext cx="954446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7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19" r="34838" b="3245"/>
          <a:stretch/>
        </p:blipFill>
        <p:spPr bwMode="auto">
          <a:xfrm>
            <a:off x="525518" y="1657510"/>
            <a:ext cx="779388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625" y="1657510"/>
            <a:ext cx="986301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10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620" y="1657510"/>
            <a:ext cx="961237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9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1" t="5585" r="1506" b="3167"/>
          <a:stretch/>
        </p:blipFill>
        <p:spPr bwMode="auto">
          <a:xfrm>
            <a:off x="525518" y="2566692"/>
            <a:ext cx="842717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4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5" r="31285"/>
          <a:stretch/>
        </p:blipFill>
        <p:spPr bwMode="auto">
          <a:xfrm>
            <a:off x="1473567" y="2566692"/>
            <a:ext cx="771491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6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80"/>
          <a:stretch/>
        </p:blipFill>
        <p:spPr bwMode="auto">
          <a:xfrm>
            <a:off x="2359740" y="2566692"/>
            <a:ext cx="79342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8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65"/>
          <a:stretch/>
        </p:blipFill>
        <p:spPr bwMode="auto">
          <a:xfrm>
            <a:off x="3233621" y="2541275"/>
            <a:ext cx="83739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5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6" t="12270" r="33599" b="7390"/>
          <a:stretch/>
        </p:blipFill>
        <p:spPr bwMode="auto">
          <a:xfrm>
            <a:off x="525518" y="3468503"/>
            <a:ext cx="729152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8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5" t="5990" r="3476" b="3386"/>
          <a:stretch/>
        </p:blipFill>
        <p:spPr bwMode="auto">
          <a:xfrm>
            <a:off x="1376079" y="3486503"/>
            <a:ext cx="713843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4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6" t="44138" r="45262" b="6343"/>
          <a:stretch/>
        </p:blipFill>
        <p:spPr bwMode="auto">
          <a:xfrm>
            <a:off x="2203525" y="3479503"/>
            <a:ext cx="987528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4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011" y="3468503"/>
            <a:ext cx="720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Rectangle 59"/>
          <p:cNvSpPr/>
          <p:nvPr/>
        </p:nvSpPr>
        <p:spPr>
          <a:xfrm>
            <a:off x="4520855" y="848744"/>
            <a:ext cx="2932184" cy="2952328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chemeClr val="tx1"/>
                </a:solidFill>
                <a:latin typeface="Cursive standard" pitchFamily="2" charset="0"/>
              </a:rPr>
              <a:t>²taureau – vache – veau - ²étable</a:t>
            </a:r>
          </a:p>
          <a:p>
            <a:pPr algn="ctr"/>
            <a:r>
              <a:rPr lang="fr-FR" sz="1400" dirty="0" smtClean="0">
                <a:solidFill>
                  <a:schemeClr val="tx1"/>
                </a:solidFill>
                <a:latin typeface="Cursive standard" pitchFamily="2" charset="0"/>
              </a:rPr>
              <a:t>²porc - ²truie - ²porcelet - ²porcherie</a:t>
            </a:r>
          </a:p>
          <a:p>
            <a:pPr algn="ctr"/>
            <a:r>
              <a:rPr lang="fr-FR" sz="1400" dirty="0" smtClean="0">
                <a:solidFill>
                  <a:schemeClr val="tx1"/>
                </a:solidFill>
                <a:latin typeface="Cursive standard" pitchFamily="2" charset="0"/>
              </a:rPr>
              <a:t>²coq - ²poule - ²poussin - ²poulailler</a:t>
            </a:r>
          </a:p>
          <a:p>
            <a:pPr algn="ctr"/>
            <a:r>
              <a:rPr lang="fr-FR" sz="1400" dirty="0" smtClean="0">
                <a:solidFill>
                  <a:schemeClr val="tx1"/>
                </a:solidFill>
                <a:latin typeface="Cursive standard" pitchFamily="2" charset="0"/>
              </a:rPr>
              <a:t>²bouc - ²chèvre - ²chevreau - ²chèvrerie</a:t>
            </a:r>
          </a:p>
          <a:p>
            <a:pPr algn="ctr"/>
            <a:r>
              <a:rPr lang="fr-FR" sz="1400" dirty="0" smtClean="0">
                <a:solidFill>
                  <a:schemeClr val="tx1"/>
                </a:solidFill>
                <a:latin typeface="Cursive standard" pitchFamily="2" charset="0"/>
              </a:rPr>
              <a:t>²étalon - ²jument - ²poulain - ²écurie</a:t>
            </a:r>
          </a:p>
          <a:p>
            <a:pPr algn="ctr"/>
            <a:r>
              <a:rPr lang="fr-FR" sz="1400" dirty="0" smtClean="0">
                <a:solidFill>
                  <a:schemeClr val="tx1"/>
                </a:solidFill>
                <a:latin typeface="Cursive standard" pitchFamily="2" charset="0"/>
              </a:rPr>
              <a:t>²lapin - ²lapine - ²lapereau - ²clapier</a:t>
            </a:r>
          </a:p>
          <a:p>
            <a:pPr algn="ctr"/>
            <a:r>
              <a:rPr lang="fr-FR" sz="1400" dirty="0" smtClean="0">
                <a:solidFill>
                  <a:schemeClr val="tx1"/>
                </a:solidFill>
                <a:latin typeface="Cursive standard" pitchFamily="2" charset="0"/>
              </a:rPr>
              <a:t>²canard - ²cane - ²caneton - ²mare</a:t>
            </a:r>
          </a:p>
          <a:p>
            <a:pPr algn="ctr"/>
            <a:r>
              <a:rPr lang="fr-FR" sz="1400" dirty="0" smtClean="0">
                <a:solidFill>
                  <a:schemeClr val="tx1"/>
                </a:solidFill>
                <a:latin typeface="Cursive standard" pitchFamily="2" charset="0"/>
              </a:rPr>
              <a:t>²jars - ²oie - ²oison - ²basse-²cour</a:t>
            </a:r>
          </a:p>
          <a:p>
            <a:pPr algn="ctr"/>
            <a:r>
              <a:rPr lang="fr-FR" sz="1400" dirty="0" smtClean="0">
                <a:solidFill>
                  <a:schemeClr val="tx1"/>
                </a:solidFill>
                <a:latin typeface="Cursive standard" pitchFamily="2" charset="0"/>
              </a:rPr>
              <a:t>²âne - ²ânesse - ²ânon - ²écurie</a:t>
            </a:r>
          </a:p>
          <a:p>
            <a:pPr algn="ctr"/>
            <a:r>
              <a:rPr lang="fr-FR" sz="1400" dirty="0" smtClean="0">
                <a:solidFill>
                  <a:schemeClr val="tx1"/>
                </a:solidFill>
                <a:latin typeface="Cursive standard" pitchFamily="2" charset="0"/>
              </a:rPr>
              <a:t>²dindon ²dinde ²dindonneau  </a:t>
            </a:r>
            <a:endParaRPr lang="fr-FR" sz="1400" dirty="0" smtClean="0">
              <a:solidFill>
                <a:schemeClr val="tx1"/>
              </a:solidFill>
              <a:latin typeface="Cursive standard" pitchFamily="2" charset="0"/>
            </a:endParaRPr>
          </a:p>
          <a:p>
            <a:pPr algn="ctr"/>
            <a:r>
              <a:rPr lang="fr-FR" sz="1400" dirty="0" smtClean="0">
                <a:solidFill>
                  <a:schemeClr val="tx1"/>
                </a:solidFill>
                <a:latin typeface="Cursive standard" pitchFamily="2" charset="0"/>
              </a:rPr>
              <a:t>²basse-²cour</a:t>
            </a:r>
            <a:endParaRPr lang="fr-FR" sz="1400" dirty="0" smtClean="0">
              <a:solidFill>
                <a:schemeClr val="tx1"/>
              </a:solidFill>
              <a:latin typeface="Cursive standard" pitchFamily="2" charset="0"/>
            </a:endParaRPr>
          </a:p>
          <a:p>
            <a:pPr algn="ctr"/>
            <a:r>
              <a:rPr lang="fr-FR" sz="1400" dirty="0" smtClean="0">
                <a:solidFill>
                  <a:schemeClr val="tx1"/>
                </a:solidFill>
                <a:latin typeface="Cursive standard" pitchFamily="2" charset="0"/>
              </a:rPr>
              <a:t>²bélier - ²brebi$ - ²agneau - ²bergerie</a:t>
            </a:r>
          </a:p>
        </p:txBody>
      </p:sp>
      <p:sp>
        <p:nvSpPr>
          <p:cNvPr id="62" name="Rectangle 61"/>
          <p:cNvSpPr/>
          <p:nvPr/>
        </p:nvSpPr>
        <p:spPr>
          <a:xfrm>
            <a:off x="78116" y="5221523"/>
            <a:ext cx="4392488" cy="450607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Rectangle 73"/>
          <p:cNvSpPr/>
          <p:nvPr/>
        </p:nvSpPr>
        <p:spPr>
          <a:xfrm>
            <a:off x="294140" y="5479125"/>
            <a:ext cx="3960000" cy="3960000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ZoneTexte 74"/>
          <p:cNvSpPr txBox="1"/>
          <p:nvPr/>
        </p:nvSpPr>
        <p:spPr>
          <a:xfrm>
            <a:off x="294140" y="5630734"/>
            <a:ext cx="396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latin typeface="Cursive standard" pitchFamily="2" charset="0"/>
              </a:rPr>
              <a:t>L’habitat de$ </a:t>
            </a:r>
            <a:r>
              <a:rPr lang="fr-FR" sz="2400" b="1" dirty="0" smtClean="0">
                <a:latin typeface="Cursive standard" pitchFamily="2" charset="0"/>
              </a:rPr>
              <a:t>²animaux </a:t>
            </a:r>
            <a:endParaRPr lang="fr-FR" sz="2400" b="1" dirty="0" smtClean="0">
              <a:latin typeface="Cursive standard" pitchFamily="2" charset="0"/>
            </a:endParaRPr>
          </a:p>
          <a:p>
            <a:pPr algn="ctr"/>
            <a:r>
              <a:rPr lang="fr-FR" sz="2400" b="1" dirty="0" smtClean="0">
                <a:latin typeface="Cursive standard" pitchFamily="2" charset="0"/>
              </a:rPr>
              <a:t>²de </a:t>
            </a:r>
            <a:r>
              <a:rPr lang="fr-FR" sz="2400" b="1" dirty="0" smtClean="0">
                <a:latin typeface="Cursive standard" pitchFamily="2" charset="0"/>
              </a:rPr>
              <a:t>²la </a:t>
            </a:r>
            <a:r>
              <a:rPr lang="fr-FR" sz="2400" b="1" dirty="0" smtClean="0">
                <a:latin typeface="Cursive standard" pitchFamily="2" charset="0"/>
              </a:rPr>
              <a:t>²ferme</a:t>
            </a:r>
            <a:endParaRPr lang="fr-FR" sz="2400" b="1" dirty="0">
              <a:latin typeface="Cursive standard" pitchFamily="2" charset="0"/>
            </a:endParaRPr>
          </a:p>
        </p:txBody>
      </p:sp>
      <p:pic>
        <p:nvPicPr>
          <p:cNvPr id="76" name="Picture 9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81" y="6535750"/>
            <a:ext cx="1077551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2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532" y="6535750"/>
            <a:ext cx="960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Picture 3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934" y="6535750"/>
            <a:ext cx="95662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Picture 2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6" y="7474560"/>
            <a:ext cx="1077307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Picture 2"/>
          <p:cNvPicPr>
            <a:picLocks noChangeAspect="1" noChangeArrowheads="1"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36"/>
          <a:stretch/>
        </p:blipFill>
        <p:spPr bwMode="auto">
          <a:xfrm>
            <a:off x="1730938" y="7459125"/>
            <a:ext cx="1254101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Picture 3"/>
          <p:cNvPicPr>
            <a:picLocks noChangeAspect="1" noChangeArrowheads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30"/>
          <a:stretch/>
        </p:blipFill>
        <p:spPr bwMode="auto">
          <a:xfrm>
            <a:off x="3233160" y="7441762"/>
            <a:ext cx="823394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" name="Picture 2"/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8"/>
          <a:stretch/>
        </p:blipFill>
        <p:spPr bwMode="auto">
          <a:xfrm>
            <a:off x="438156" y="8398696"/>
            <a:ext cx="891181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Picture 2"/>
          <p:cNvPicPr>
            <a:picLocks noChangeAspect="1" noChangeArrowheads="1"/>
          </p:cNvPicPr>
          <p:nvPr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41"/>
          <a:stretch/>
        </p:blipFill>
        <p:spPr bwMode="auto">
          <a:xfrm>
            <a:off x="1387951" y="8402426"/>
            <a:ext cx="812817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Picture 9"/>
          <p:cNvPicPr>
            <a:picLocks noChangeAspect="1" noChangeArrowheads="1"/>
          </p:cNvPicPr>
          <p:nvPr/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1" r="8785"/>
          <a:stretch/>
        </p:blipFill>
        <p:spPr bwMode="auto">
          <a:xfrm>
            <a:off x="2274360" y="8402426"/>
            <a:ext cx="800778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Picture 2"/>
          <p:cNvPicPr>
            <a:picLocks noChangeAspect="1" noChangeArrowheads="1"/>
          </p:cNvPicPr>
          <p:nvPr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5" r="6057"/>
          <a:stretch/>
        </p:blipFill>
        <p:spPr bwMode="auto">
          <a:xfrm>
            <a:off x="3154749" y="8398696"/>
            <a:ext cx="929072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" name="Rectangle 85"/>
          <p:cNvSpPr/>
          <p:nvPr/>
        </p:nvSpPr>
        <p:spPr>
          <a:xfrm>
            <a:off x="4520855" y="5878583"/>
            <a:ext cx="2932184" cy="2952328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chemeClr val="tx1"/>
                </a:solidFill>
                <a:latin typeface="Cursive standard" pitchFamily="2" charset="0"/>
              </a:rPr>
              <a:t>²taureau – vache – veau - ²étable</a:t>
            </a:r>
          </a:p>
          <a:p>
            <a:pPr algn="ctr"/>
            <a:r>
              <a:rPr lang="fr-FR" sz="1400" dirty="0" smtClean="0">
                <a:solidFill>
                  <a:schemeClr val="tx1"/>
                </a:solidFill>
                <a:latin typeface="Cursive standard" pitchFamily="2" charset="0"/>
              </a:rPr>
              <a:t>²porc - ²truie - ²porcelet - ²porcherie</a:t>
            </a:r>
          </a:p>
          <a:p>
            <a:pPr algn="ctr"/>
            <a:r>
              <a:rPr lang="fr-FR" sz="1400" dirty="0" smtClean="0">
                <a:solidFill>
                  <a:schemeClr val="tx1"/>
                </a:solidFill>
                <a:latin typeface="Cursive standard" pitchFamily="2" charset="0"/>
              </a:rPr>
              <a:t>²coq - ²poule - ²poussin - ²poulailler</a:t>
            </a:r>
          </a:p>
          <a:p>
            <a:pPr algn="ctr"/>
            <a:r>
              <a:rPr lang="fr-FR" sz="1400" dirty="0" smtClean="0">
                <a:solidFill>
                  <a:schemeClr val="tx1"/>
                </a:solidFill>
                <a:latin typeface="Cursive standard" pitchFamily="2" charset="0"/>
              </a:rPr>
              <a:t>²bouc - ²chèvre - ²chevreau - ²chèvrerie</a:t>
            </a:r>
          </a:p>
          <a:p>
            <a:pPr algn="ctr"/>
            <a:r>
              <a:rPr lang="fr-FR" sz="1400" dirty="0" smtClean="0">
                <a:solidFill>
                  <a:schemeClr val="tx1"/>
                </a:solidFill>
                <a:latin typeface="Cursive standard" pitchFamily="2" charset="0"/>
              </a:rPr>
              <a:t>²étalon - ²jument - ²poulain - ²écurie</a:t>
            </a:r>
          </a:p>
          <a:p>
            <a:pPr algn="ctr"/>
            <a:r>
              <a:rPr lang="fr-FR" sz="1400" dirty="0" smtClean="0">
                <a:solidFill>
                  <a:schemeClr val="tx1"/>
                </a:solidFill>
                <a:latin typeface="Cursive standard" pitchFamily="2" charset="0"/>
              </a:rPr>
              <a:t>²lapin - ²lapine - ²lapereau - ²clapier</a:t>
            </a:r>
          </a:p>
          <a:p>
            <a:pPr algn="ctr"/>
            <a:r>
              <a:rPr lang="fr-FR" sz="1400" dirty="0" smtClean="0">
                <a:solidFill>
                  <a:schemeClr val="tx1"/>
                </a:solidFill>
                <a:latin typeface="Cursive standard" pitchFamily="2" charset="0"/>
              </a:rPr>
              <a:t>²canard - ²cane - ²caneton - ²mare</a:t>
            </a:r>
          </a:p>
          <a:p>
            <a:pPr algn="ctr"/>
            <a:r>
              <a:rPr lang="fr-FR" sz="1400" dirty="0" smtClean="0">
                <a:solidFill>
                  <a:schemeClr val="tx1"/>
                </a:solidFill>
                <a:latin typeface="Cursive standard" pitchFamily="2" charset="0"/>
              </a:rPr>
              <a:t>²jars - ²oie - ²oison - ²basse-²cour</a:t>
            </a:r>
          </a:p>
          <a:p>
            <a:pPr algn="ctr"/>
            <a:r>
              <a:rPr lang="fr-FR" sz="1400" dirty="0" smtClean="0">
                <a:solidFill>
                  <a:schemeClr val="tx1"/>
                </a:solidFill>
                <a:latin typeface="Cursive standard" pitchFamily="2" charset="0"/>
              </a:rPr>
              <a:t>²âne - ²ânesse - ²ânon - ²écurie</a:t>
            </a:r>
          </a:p>
          <a:p>
            <a:pPr algn="ctr"/>
            <a:r>
              <a:rPr lang="fr-FR" sz="1400" dirty="0" smtClean="0">
                <a:solidFill>
                  <a:schemeClr val="tx1"/>
                </a:solidFill>
                <a:latin typeface="Cursive standard" pitchFamily="2" charset="0"/>
              </a:rPr>
              <a:t>²dindon ²dinde ²dindonneau  </a:t>
            </a:r>
            <a:endParaRPr lang="fr-FR" sz="1400" dirty="0" smtClean="0">
              <a:solidFill>
                <a:schemeClr val="tx1"/>
              </a:solidFill>
              <a:latin typeface="Cursive standard" pitchFamily="2" charset="0"/>
            </a:endParaRPr>
          </a:p>
          <a:p>
            <a:pPr algn="ctr"/>
            <a:r>
              <a:rPr lang="fr-FR" sz="1400" dirty="0" smtClean="0">
                <a:solidFill>
                  <a:schemeClr val="tx1"/>
                </a:solidFill>
                <a:latin typeface="Cursive standard" pitchFamily="2" charset="0"/>
              </a:rPr>
              <a:t>²basse-²cour</a:t>
            </a:r>
            <a:endParaRPr lang="fr-FR" sz="1400" dirty="0" smtClean="0">
              <a:solidFill>
                <a:schemeClr val="tx1"/>
              </a:solidFill>
              <a:latin typeface="Cursive standard" pitchFamily="2" charset="0"/>
            </a:endParaRPr>
          </a:p>
          <a:p>
            <a:pPr algn="ctr"/>
            <a:r>
              <a:rPr lang="fr-FR" sz="1400" dirty="0" smtClean="0">
                <a:solidFill>
                  <a:schemeClr val="tx1"/>
                </a:solidFill>
                <a:latin typeface="Cursive standard" pitchFamily="2" charset="0"/>
              </a:rPr>
              <a:t>²bélier - ²brebi$ - ²agneau - ²bergerie</a:t>
            </a:r>
          </a:p>
        </p:txBody>
      </p:sp>
    </p:spTree>
    <p:extLst>
      <p:ext uri="{BB962C8B-B14F-4D97-AF65-F5344CB8AC3E}">
        <p14:creationId xmlns:p14="http://schemas.microsoft.com/office/powerpoint/2010/main" val="22809406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8882845"/>
              </p:ext>
            </p:extLst>
          </p:nvPr>
        </p:nvGraphicFramePr>
        <p:xfrm>
          <a:off x="90114" y="108221"/>
          <a:ext cx="7362926" cy="10423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1463"/>
                <a:gridCol w="3681463"/>
              </a:tblGrid>
              <a:tr h="347435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7435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74352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55" y="644632"/>
            <a:ext cx="3564394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3" t="27570" r="30786" b="5666"/>
          <a:stretch/>
        </p:blipFill>
        <p:spPr bwMode="auto">
          <a:xfrm>
            <a:off x="3892300" y="489700"/>
            <a:ext cx="3491964" cy="2686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19" r="34838" b="3245"/>
          <a:stretch/>
        </p:blipFill>
        <p:spPr bwMode="auto">
          <a:xfrm>
            <a:off x="142455" y="3718579"/>
            <a:ext cx="3564394" cy="3292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359" y="4164054"/>
            <a:ext cx="3507905" cy="2343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269" y="7765676"/>
            <a:ext cx="3622026" cy="2132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92" t="11289" r="6424" b="8321"/>
          <a:stretch/>
        </p:blipFill>
        <p:spPr bwMode="auto">
          <a:xfrm>
            <a:off x="142455" y="7551419"/>
            <a:ext cx="3564394" cy="2373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15613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2661761"/>
              </p:ext>
            </p:extLst>
          </p:nvPr>
        </p:nvGraphicFramePr>
        <p:xfrm>
          <a:off x="90114" y="108221"/>
          <a:ext cx="7362926" cy="10423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1463"/>
                <a:gridCol w="3681463"/>
              </a:tblGrid>
              <a:tr h="347435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7435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74352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924" y="542643"/>
            <a:ext cx="3445073" cy="2583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925" y="7472690"/>
            <a:ext cx="3445073" cy="2592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76" y="666180"/>
            <a:ext cx="3370229" cy="2460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587" y="3943702"/>
            <a:ext cx="3426410" cy="2741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52" y="3719543"/>
            <a:ext cx="3422153" cy="3189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52" y="7472690"/>
            <a:ext cx="3422153" cy="2563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02304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3663504"/>
              </p:ext>
            </p:extLst>
          </p:nvPr>
        </p:nvGraphicFramePr>
        <p:xfrm>
          <a:off x="90114" y="108221"/>
          <a:ext cx="7362926" cy="10423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1463"/>
                <a:gridCol w="3681463"/>
              </a:tblGrid>
              <a:tr h="347435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7435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74352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997" y="4050556"/>
            <a:ext cx="3600296" cy="2406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997" y="450156"/>
            <a:ext cx="3575051" cy="2673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38" t="8619" r="1778" b="5755"/>
          <a:stretch/>
        </p:blipFill>
        <p:spPr bwMode="auto">
          <a:xfrm>
            <a:off x="173663" y="512795"/>
            <a:ext cx="3522494" cy="2547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1" t="5585" r="1506" b="3167"/>
          <a:stretch/>
        </p:blipFill>
        <p:spPr bwMode="auto">
          <a:xfrm>
            <a:off x="174526" y="3741487"/>
            <a:ext cx="3539802" cy="3024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31" y="7303289"/>
            <a:ext cx="3528392" cy="270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4"/>
          <a:stretch/>
        </p:blipFill>
        <p:spPr bwMode="auto">
          <a:xfrm>
            <a:off x="3799997" y="7162477"/>
            <a:ext cx="3575051" cy="3053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534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783058"/>
              </p:ext>
            </p:extLst>
          </p:nvPr>
        </p:nvGraphicFramePr>
        <p:xfrm>
          <a:off x="90114" y="108221"/>
          <a:ext cx="7362926" cy="10423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1463"/>
                <a:gridCol w="3681463"/>
              </a:tblGrid>
              <a:tr h="347435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7435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74352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36"/>
          <a:stretch/>
        </p:blipFill>
        <p:spPr bwMode="auto">
          <a:xfrm>
            <a:off x="3848896" y="703744"/>
            <a:ext cx="3532135" cy="2027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30"/>
          <a:stretch/>
        </p:blipFill>
        <p:spPr bwMode="auto">
          <a:xfrm>
            <a:off x="3888865" y="7256585"/>
            <a:ext cx="3456162" cy="3022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5" r="31285"/>
          <a:stretch/>
        </p:blipFill>
        <p:spPr bwMode="auto">
          <a:xfrm>
            <a:off x="180231" y="162124"/>
            <a:ext cx="3528392" cy="329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3" b="9176"/>
          <a:stretch/>
        </p:blipFill>
        <p:spPr bwMode="auto">
          <a:xfrm>
            <a:off x="324247" y="3690516"/>
            <a:ext cx="3240360" cy="325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80"/>
          <a:stretch/>
        </p:blipFill>
        <p:spPr bwMode="auto">
          <a:xfrm>
            <a:off x="136535" y="7146900"/>
            <a:ext cx="3572088" cy="324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61" b="26474"/>
          <a:stretch/>
        </p:blipFill>
        <p:spPr bwMode="auto">
          <a:xfrm>
            <a:off x="3884899" y="3662580"/>
            <a:ext cx="3460127" cy="3351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36076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3693040"/>
              </p:ext>
            </p:extLst>
          </p:nvPr>
        </p:nvGraphicFramePr>
        <p:xfrm>
          <a:off x="90114" y="108221"/>
          <a:ext cx="7362926" cy="10423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1463"/>
                <a:gridCol w="3681463"/>
              </a:tblGrid>
              <a:tr h="347435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7435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74352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8"/>
          <a:stretch/>
        </p:blipFill>
        <p:spPr bwMode="auto">
          <a:xfrm>
            <a:off x="3876285" y="3925264"/>
            <a:ext cx="3477017" cy="2809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" r="17395"/>
          <a:stretch/>
        </p:blipFill>
        <p:spPr bwMode="auto">
          <a:xfrm>
            <a:off x="3876285" y="495112"/>
            <a:ext cx="3486472" cy="2608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4" t="7973" r="8717" b="9816"/>
          <a:stretch/>
        </p:blipFill>
        <p:spPr bwMode="auto">
          <a:xfrm>
            <a:off x="252237" y="495112"/>
            <a:ext cx="3411074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65"/>
          <a:stretch/>
        </p:blipFill>
        <p:spPr bwMode="auto">
          <a:xfrm>
            <a:off x="252237" y="3834532"/>
            <a:ext cx="3411076" cy="2932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08" y="7159608"/>
            <a:ext cx="2438333" cy="325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88"/>
          <a:stretch/>
        </p:blipFill>
        <p:spPr bwMode="auto">
          <a:xfrm>
            <a:off x="4156869" y="7180983"/>
            <a:ext cx="2936129" cy="320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3570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5369683"/>
              </p:ext>
            </p:extLst>
          </p:nvPr>
        </p:nvGraphicFramePr>
        <p:xfrm>
          <a:off x="90114" y="108221"/>
          <a:ext cx="7362926" cy="10423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1463"/>
                <a:gridCol w="3681463"/>
              </a:tblGrid>
              <a:tr h="347435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7435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74352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41"/>
          <a:stretch/>
        </p:blipFill>
        <p:spPr bwMode="auto">
          <a:xfrm>
            <a:off x="3925175" y="355828"/>
            <a:ext cx="3414211" cy="302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6" t="12270" r="33599" b="7390"/>
          <a:stretch/>
        </p:blipFill>
        <p:spPr bwMode="auto">
          <a:xfrm>
            <a:off x="306622" y="247818"/>
            <a:ext cx="3281549" cy="3240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38" y="3906540"/>
            <a:ext cx="3546915" cy="2621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19" y="3933865"/>
            <a:ext cx="3422322" cy="2566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5" t="5990" r="3476" b="3386"/>
          <a:stretch/>
        </p:blipFill>
        <p:spPr bwMode="auto">
          <a:xfrm>
            <a:off x="317853" y="7116543"/>
            <a:ext cx="3259086" cy="3287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1" r="8785"/>
          <a:stretch/>
        </p:blipFill>
        <p:spPr bwMode="auto">
          <a:xfrm>
            <a:off x="3809999" y="7173460"/>
            <a:ext cx="3529387" cy="317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93387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5463187"/>
              </p:ext>
            </p:extLst>
          </p:nvPr>
        </p:nvGraphicFramePr>
        <p:xfrm>
          <a:off x="90114" y="108221"/>
          <a:ext cx="7362926" cy="10423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1463"/>
                <a:gridCol w="3681463"/>
              </a:tblGrid>
              <a:tr h="347435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7435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74352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84"/>
          <a:stretch/>
        </p:blipFill>
        <p:spPr bwMode="auto">
          <a:xfrm>
            <a:off x="3852639" y="3847689"/>
            <a:ext cx="3521498" cy="2956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03" y="378148"/>
            <a:ext cx="3426443" cy="2899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4" t="8001" r="8336" b="8086"/>
          <a:stretch/>
        </p:blipFill>
        <p:spPr bwMode="auto">
          <a:xfrm>
            <a:off x="3852639" y="378148"/>
            <a:ext cx="3521498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6" t="44138" r="45262" b="6343"/>
          <a:stretch/>
        </p:blipFill>
        <p:spPr bwMode="auto">
          <a:xfrm>
            <a:off x="226103" y="4076871"/>
            <a:ext cx="3426443" cy="2498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8" t="9153" r="29400" b="4577"/>
          <a:stretch/>
        </p:blipFill>
        <p:spPr bwMode="auto">
          <a:xfrm>
            <a:off x="492371" y="7168295"/>
            <a:ext cx="2893905" cy="3254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6" t="15501" r="8530" b="3597"/>
          <a:stretch/>
        </p:blipFill>
        <p:spPr bwMode="auto">
          <a:xfrm>
            <a:off x="3852639" y="7528058"/>
            <a:ext cx="3521498" cy="2523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464696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2901</TotalTime>
  <Words>440</Words>
  <Application>Microsoft Office PowerPoint</Application>
  <PresentationFormat>Personnalisé</PresentationFormat>
  <Paragraphs>148</Paragraphs>
  <Slides>18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19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Nathalie</dc:creator>
  <cp:lastModifiedBy>Nathalie</cp:lastModifiedBy>
  <cp:revision>69</cp:revision>
  <cp:lastPrinted>2017-08-31T20:19:26Z</cp:lastPrinted>
  <dcterms:created xsi:type="dcterms:W3CDTF">2016-07-16T18:34:56Z</dcterms:created>
  <dcterms:modified xsi:type="dcterms:W3CDTF">2017-08-31T20:21:27Z</dcterms:modified>
</cp:coreProperties>
</file>