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693400" cy="7561263"/>
  <p:notesSz cx="6858000" cy="9945688"/>
  <p:defaultTextStyle>
    <a:defPPr>
      <a:defRPr lang="fr-FR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27" autoAdjust="0"/>
    <p:restoredTop sz="94660"/>
  </p:normalViewPr>
  <p:slideViewPr>
    <p:cSldViewPr>
      <p:cViewPr>
        <p:scale>
          <a:sx n="70" d="100"/>
          <a:sy n="70" d="100"/>
        </p:scale>
        <p:origin x="-2346" y="-816"/>
      </p:cViewPr>
      <p:guideLst>
        <p:guide orient="horz" pos="2382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9428F3-624D-46AD-8DCE-3D1C246B6C5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785E58-485B-4903-A24F-1D26E717AD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37757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02005" y="2348894"/>
            <a:ext cx="9089391" cy="1620771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04011" y="4284715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2417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8727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814535" y="404319"/>
            <a:ext cx="1804512" cy="8600937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1004" y="404319"/>
            <a:ext cx="5235311" cy="8600937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3549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636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1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44705" y="3204787"/>
            <a:ext cx="9089391" cy="1654025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7491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01004" y="2352393"/>
            <a:ext cx="3519911" cy="6652862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099138" y="2352393"/>
            <a:ext cx="3519911" cy="6652862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2923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4671" y="302802"/>
            <a:ext cx="9624060" cy="126021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4672" y="1692534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34672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432100" y="1692534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432100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7533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5357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5949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4671" y="301051"/>
            <a:ext cx="3518056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180823" y="301051"/>
            <a:ext cx="5977909" cy="6453329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6" cy="5172115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1260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95981" y="5292885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95981" y="5917740"/>
            <a:ext cx="6416040" cy="887397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877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34671" y="302802"/>
            <a:ext cx="9624060" cy="126021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4671" y="1764296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534671" y="7008172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6DA29E-28CA-4D15-9A29-2E74CD14AB20}" type="datetimeFigureOut">
              <a:rPr lang="fr-FR" smtClean="0"/>
              <a:t>22/10/2019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653579" y="7008172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663604" y="7008172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FC89A-1751-4C3B-9FF8-4AA67E6F15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085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png"/><Relationship Id="rId9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1.jpeg"/><Relationship Id="rId7" Type="http://schemas.openxmlformats.org/officeDocument/2006/relationships/image" Target="../media/image36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11" Type="http://schemas.openxmlformats.org/officeDocument/2006/relationships/image" Target="../media/image46.png"/><Relationship Id="rId5" Type="http://schemas.openxmlformats.org/officeDocument/2006/relationships/image" Target="../media/image41.jpeg"/><Relationship Id="rId10" Type="http://schemas.openxmlformats.org/officeDocument/2006/relationships/image" Target="../media/image30.pn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47.png"/><Relationship Id="rId7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11" Type="http://schemas.openxmlformats.org/officeDocument/2006/relationships/image" Target="../media/image54.png"/><Relationship Id="rId5" Type="http://schemas.openxmlformats.org/officeDocument/2006/relationships/image" Target="../media/image49.jpeg"/><Relationship Id="rId10" Type="http://schemas.openxmlformats.org/officeDocument/2006/relationships/image" Target="../media/image53.jpeg"/><Relationship Id="rId4" Type="http://schemas.openxmlformats.org/officeDocument/2006/relationships/image" Target="../media/image48.png"/><Relationship Id="rId9" Type="http://schemas.openxmlformats.org/officeDocument/2006/relationships/image" Target="../media/image5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13" Type="http://schemas.microsoft.com/office/2007/relationships/hdphoto" Target="../media/hdphoto1.wdp"/><Relationship Id="rId3" Type="http://schemas.openxmlformats.org/officeDocument/2006/relationships/image" Target="../media/image55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62.png"/><Relationship Id="rId5" Type="http://schemas.openxmlformats.org/officeDocument/2006/relationships/image" Target="../media/image57.png"/><Relationship Id="rId10" Type="http://schemas.openxmlformats.org/officeDocument/2006/relationships/image" Target="../media/image61.png"/><Relationship Id="rId4" Type="http://schemas.openxmlformats.org/officeDocument/2006/relationships/image" Target="../media/image56.jpeg"/><Relationship Id="rId9" Type="http://schemas.openxmlformats.org/officeDocument/2006/relationships/image" Target="../media/image6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5856313" y="1711106"/>
            <a:ext cx="3426967" cy="2314408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associer un objet à son contour</a:t>
            </a: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203937" y="177003"/>
            <a:ext cx="6272041" cy="9547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fr-FR" altLang="fr-FR" sz="2000" dirty="0" smtClean="0">
                <a:latin typeface="Arial Rounded MT Bold" pitchFamily="34" charset="0"/>
                <a:cs typeface="Times New Roman" pitchFamily="18" charset="0"/>
              </a:rPr>
              <a:t>Formes, grandeurs et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cs typeface="Times New Roman" pitchFamily="18" charset="0"/>
              </a:rPr>
              <a:t>Suites</a:t>
            </a:r>
            <a:r>
              <a:rPr kumimoji="0" lang="fr-FR" altLang="fr-F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cs typeface="Times New Roman" pitchFamily="18" charset="0"/>
              </a:rPr>
              <a:t> organisées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9162193" y="120950"/>
            <a:ext cx="1193800" cy="104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5" name="Picture 7" descr="Logo Etoile vierge"/>
          <p:cNvPicPr>
            <a:picLocks noChangeAspect="1" noChangeArrowheads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7"/>
          <a:stretch>
            <a:fillRect/>
          </a:stretch>
        </p:blipFill>
        <p:spPr bwMode="auto">
          <a:xfrm>
            <a:off x="5415049" y="468721"/>
            <a:ext cx="621312" cy="588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Logo Etoile vierge"/>
          <p:cNvPicPr>
            <a:picLocks noChangeAspect="1" noChangeArrowheads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7"/>
          <a:stretch>
            <a:fillRect/>
          </a:stretch>
        </p:blipFill>
        <p:spPr bwMode="auto">
          <a:xfrm>
            <a:off x="9283280" y="194326"/>
            <a:ext cx="951626" cy="8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025999" y="1680159"/>
            <a:ext cx="3401913" cy="2337806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refaire des puzzles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à encastrements</a:t>
            </a: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simples</a:t>
            </a:r>
            <a:endParaRPr kumimoji="0" lang="fr-FR" alt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3794499" y="3391917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786860" y="246637"/>
            <a:ext cx="2094764" cy="7926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sha"/>
                <a:ea typeface="Calibri" pitchFamily="34" charset="0"/>
                <a:cs typeface="Times New Roman" pitchFamily="18" charset="0"/>
              </a:rPr>
              <a:t>Etoile validée entièrement le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fr-FR" sz="1200" dirty="0">
              <a:latin typeface="Gish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>
            <a:off x="195637" y="3540973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195637" y="4398223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1" name="Rectangle 26"/>
          <p:cNvSpPr>
            <a:spLocks noChangeArrowheads="1"/>
          </p:cNvSpPr>
          <p:nvPr/>
        </p:nvSpPr>
        <p:spPr bwMode="auto">
          <a:xfrm>
            <a:off x="0" y="5724525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113637" y="222500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 smtClean="0"/>
              <a:t>Etoile blanche</a:t>
            </a:r>
            <a:endParaRPr lang="fr-FR" sz="1000" b="1" dirty="0"/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3459221" y="4555622"/>
            <a:ext cx="3401913" cy="2337806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trier</a:t>
            </a: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des objets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en fonction de leur taille</a:t>
            </a:r>
            <a:endParaRPr kumimoji="0" lang="fr-FR" alt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96" b="15483"/>
          <a:stretch/>
        </p:blipFill>
        <p:spPr bwMode="auto">
          <a:xfrm>
            <a:off x="1538357" y="2264670"/>
            <a:ext cx="2245113" cy="1536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82"/>
          <a:stretch/>
        </p:blipFill>
        <p:spPr bwMode="auto">
          <a:xfrm>
            <a:off x="6445386" y="1948837"/>
            <a:ext cx="2304256" cy="2030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 Box 1"/>
          <p:cNvSpPr txBox="1">
            <a:spLocks noChangeArrowheads="1"/>
          </p:cNvSpPr>
          <p:nvPr/>
        </p:nvSpPr>
        <p:spPr bwMode="auto">
          <a:xfrm>
            <a:off x="12244945" y="2807714"/>
            <a:ext cx="849313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6" name="Oval 12"/>
          <p:cNvSpPr>
            <a:spLocks noChangeArrowheads="1"/>
          </p:cNvSpPr>
          <p:nvPr/>
        </p:nvSpPr>
        <p:spPr bwMode="auto">
          <a:xfrm>
            <a:off x="8640755" y="3419412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87"/>
          <a:stretch/>
        </p:blipFill>
        <p:spPr bwMode="auto">
          <a:xfrm>
            <a:off x="3733873" y="5226312"/>
            <a:ext cx="2720526" cy="1175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Oval 12"/>
          <p:cNvSpPr>
            <a:spLocks noChangeArrowheads="1"/>
          </p:cNvSpPr>
          <p:nvPr/>
        </p:nvSpPr>
        <p:spPr bwMode="auto">
          <a:xfrm>
            <a:off x="6227720" y="6294875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7531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203937" y="177003"/>
            <a:ext cx="6272041" cy="9547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fr-FR" altLang="fr-FR" sz="2000" dirty="0" smtClean="0">
                <a:latin typeface="Arial Rounded MT Bold" pitchFamily="34" charset="0"/>
                <a:cs typeface="Times New Roman" pitchFamily="18" charset="0"/>
              </a:rPr>
              <a:t>Formes, grandeurs et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cs typeface="Times New Roman" pitchFamily="18" charset="0"/>
              </a:rPr>
              <a:t>Suites</a:t>
            </a:r>
            <a:r>
              <a:rPr kumimoji="0" lang="fr-FR" altLang="fr-F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cs typeface="Times New Roman" pitchFamily="18" charset="0"/>
              </a:rPr>
              <a:t> organisées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9162193" y="120950"/>
            <a:ext cx="1193800" cy="104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0" name="Picture 2" descr="Logo Etoile vierge"/>
          <p:cNvPicPr>
            <a:picLocks noChangeAspect="1" noChangeArrowheads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7"/>
          <a:stretch>
            <a:fillRect/>
          </a:stretch>
        </p:blipFill>
        <p:spPr bwMode="auto">
          <a:xfrm>
            <a:off x="9283280" y="194326"/>
            <a:ext cx="951626" cy="8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4232275" y="693738"/>
            <a:ext cx="849313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786860" y="246637"/>
            <a:ext cx="2094764" cy="7926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sha"/>
                <a:ea typeface="Calibri" pitchFamily="34" charset="0"/>
                <a:cs typeface="Times New Roman" pitchFamily="18" charset="0"/>
              </a:rPr>
              <a:t>Etoile entièrement validée le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fr-FR" sz="1200" dirty="0">
              <a:latin typeface="Gish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-1" y="4171950"/>
            <a:ext cx="45719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2" name="ZoneTexte 21"/>
          <p:cNvSpPr txBox="1"/>
          <p:nvPr/>
        </p:nvSpPr>
        <p:spPr>
          <a:xfrm>
            <a:off x="5113637" y="222500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 smtClean="0"/>
              <a:t>Etoile rose</a:t>
            </a:r>
            <a:endParaRPr lang="fr-FR" sz="1000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515" y="448863"/>
            <a:ext cx="621472" cy="590400"/>
          </a:xfrm>
          <a:prstGeom prst="rect">
            <a:avLst/>
          </a:prstGeom>
        </p:spPr>
      </p:pic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362003" y="1712003"/>
            <a:ext cx="2870702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refaire le bloc n°1 des emboitements cylindriques</a:t>
            </a:r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362003" y="4521291"/>
            <a:ext cx="2870702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>
                <a:latin typeface="Arial" pitchFamily="34" charset="0"/>
                <a:cs typeface="Arial" pitchFamily="34" charset="0"/>
              </a:rPr>
              <a:t>Je sais refaire le bloc </a:t>
            </a: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 n4 </a:t>
            </a:r>
            <a:r>
              <a:rPr lang="fr-FR" altLang="fr-FR" sz="1200" dirty="0">
                <a:latin typeface="Arial" pitchFamily="34" charset="0"/>
                <a:cs typeface="Arial" pitchFamily="34" charset="0"/>
              </a:rPr>
              <a:t>des emboitements cylindriques</a:t>
            </a: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7355132" y="1741985"/>
            <a:ext cx="2870702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>
                <a:latin typeface="Arial" pitchFamily="34" charset="0"/>
                <a:cs typeface="Arial" pitchFamily="34" charset="0"/>
              </a:rPr>
              <a:t>Je sais refaire le bloc </a:t>
            </a: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n3 </a:t>
            </a:r>
            <a:r>
              <a:rPr lang="fr-FR" altLang="fr-FR" sz="1200" dirty="0">
                <a:latin typeface="Arial" pitchFamily="34" charset="0"/>
                <a:cs typeface="Arial" pitchFamily="34" charset="0"/>
              </a:rPr>
              <a:t>des emboitements cylindriques</a:t>
            </a: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3897514" y="1720850"/>
            <a:ext cx="2870702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>
                <a:latin typeface="Arial" pitchFamily="34" charset="0"/>
                <a:cs typeface="Arial" pitchFamily="34" charset="0"/>
              </a:rPr>
              <a:t>Je sais refaire le bloc </a:t>
            </a: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 n°2  </a:t>
            </a:r>
            <a:r>
              <a:rPr lang="fr-FR" altLang="fr-FR" sz="1200" dirty="0">
                <a:latin typeface="Arial" pitchFamily="34" charset="0"/>
                <a:cs typeface="Arial" pitchFamily="34" charset="0"/>
              </a:rPr>
              <a:t>des emboitements cylindriques</a:t>
            </a:r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2599292" y="3126080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" name="Oval 12"/>
          <p:cNvSpPr>
            <a:spLocks noChangeArrowheads="1"/>
          </p:cNvSpPr>
          <p:nvPr/>
        </p:nvSpPr>
        <p:spPr bwMode="auto">
          <a:xfrm>
            <a:off x="9598027" y="3171895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6134803" y="3151011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9" name="Oval 12"/>
          <p:cNvSpPr>
            <a:spLocks noChangeArrowheads="1"/>
          </p:cNvSpPr>
          <p:nvPr/>
        </p:nvSpPr>
        <p:spPr bwMode="auto">
          <a:xfrm>
            <a:off x="2597755" y="5951202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2738" y="1780085"/>
            <a:ext cx="2519545" cy="239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0249" y="1741985"/>
            <a:ext cx="2519545" cy="239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67" y="4585292"/>
            <a:ext cx="2519545" cy="239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riangle isocèle 32"/>
          <p:cNvSpPr/>
          <p:nvPr/>
        </p:nvSpPr>
        <p:spPr>
          <a:xfrm>
            <a:off x="983314" y="5128927"/>
            <a:ext cx="576064" cy="588296"/>
          </a:xfrm>
          <a:prstGeom prst="triangle">
            <a:avLst>
              <a:gd name="adj" fmla="val 5165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4</a:t>
            </a:r>
            <a:endParaRPr lang="fr-FR" b="1" dirty="0">
              <a:solidFill>
                <a:schemeClr val="tx1"/>
              </a:solidFill>
            </a:endParaRPr>
          </a:p>
        </p:txBody>
      </p:sp>
      <p:sp>
        <p:nvSpPr>
          <p:cNvPr id="35" name="Triangle isocèle 34"/>
          <p:cNvSpPr/>
          <p:nvPr/>
        </p:nvSpPr>
        <p:spPr>
          <a:xfrm>
            <a:off x="7934771" y="2349621"/>
            <a:ext cx="576064" cy="588296"/>
          </a:xfrm>
          <a:prstGeom prst="triangle">
            <a:avLst>
              <a:gd name="adj" fmla="val 5165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3</a:t>
            </a:r>
            <a:endParaRPr lang="fr-FR" b="1" dirty="0">
              <a:solidFill>
                <a:schemeClr val="tx1"/>
              </a:solidFill>
            </a:endParaRPr>
          </a:p>
        </p:txBody>
      </p:sp>
      <p:sp>
        <p:nvSpPr>
          <p:cNvPr id="36" name="Triangle isocèle 35"/>
          <p:cNvSpPr/>
          <p:nvPr/>
        </p:nvSpPr>
        <p:spPr>
          <a:xfrm>
            <a:off x="4581222" y="2351500"/>
            <a:ext cx="576064" cy="588296"/>
          </a:xfrm>
          <a:prstGeom prst="triangle">
            <a:avLst>
              <a:gd name="adj" fmla="val 5165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2</a:t>
            </a:r>
            <a:endParaRPr lang="fr-FR" b="1" dirty="0">
              <a:solidFill>
                <a:schemeClr val="tx1"/>
              </a:solidFill>
            </a:endParaRPr>
          </a:p>
        </p:txBody>
      </p:sp>
      <p:sp>
        <p:nvSpPr>
          <p:cNvPr id="37" name="Text Box 13"/>
          <p:cNvSpPr txBox="1">
            <a:spLocks noChangeArrowheads="1"/>
          </p:cNvSpPr>
          <p:nvPr/>
        </p:nvSpPr>
        <p:spPr bwMode="auto">
          <a:xfrm>
            <a:off x="3860134" y="4521291"/>
            <a:ext cx="2879774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associer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les couleurs primaires</a:t>
            </a: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 rot="10800000" flipV="1">
            <a:off x="4192159" y="5717223"/>
            <a:ext cx="2213586" cy="63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 rot="10800000" flipV="1">
            <a:off x="4193228" y="5055425"/>
            <a:ext cx="2213586" cy="63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Oval 12"/>
          <p:cNvSpPr>
            <a:spLocks noChangeArrowheads="1"/>
          </p:cNvSpPr>
          <p:nvPr/>
        </p:nvSpPr>
        <p:spPr bwMode="auto">
          <a:xfrm>
            <a:off x="6118945" y="5951202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7355133" y="4521291"/>
            <a:ext cx="2879774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retrouver des objets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en m’aidant du toucher</a:t>
            </a:r>
          </a:p>
        </p:txBody>
      </p:sp>
      <p:pic>
        <p:nvPicPr>
          <p:cNvPr id="42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98"/>
          <a:stretch/>
        </p:blipFill>
        <p:spPr bwMode="auto">
          <a:xfrm>
            <a:off x="8240996" y="4961645"/>
            <a:ext cx="1872739" cy="1511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989" y="5297773"/>
            <a:ext cx="1141066" cy="114106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18" y="1701800"/>
            <a:ext cx="2684471" cy="254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Triangle isocèle 42"/>
          <p:cNvSpPr/>
          <p:nvPr/>
        </p:nvSpPr>
        <p:spPr>
          <a:xfrm>
            <a:off x="874016" y="2285894"/>
            <a:ext cx="576064" cy="588296"/>
          </a:xfrm>
          <a:prstGeom prst="triangle">
            <a:avLst>
              <a:gd name="adj" fmla="val 5165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1</a:t>
            </a:r>
            <a:endParaRPr lang="fr-FR" b="1" dirty="0">
              <a:solidFill>
                <a:schemeClr val="tx1"/>
              </a:solidFill>
            </a:endParaRPr>
          </a:p>
        </p:txBody>
      </p:sp>
      <p:sp>
        <p:nvSpPr>
          <p:cNvPr id="44" name="Oval 12"/>
          <p:cNvSpPr>
            <a:spLocks noChangeArrowheads="1"/>
          </p:cNvSpPr>
          <p:nvPr/>
        </p:nvSpPr>
        <p:spPr bwMode="auto">
          <a:xfrm>
            <a:off x="9592421" y="5951202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5089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203937" y="177003"/>
            <a:ext cx="6272041" cy="9547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fr-FR" altLang="fr-FR" sz="2000" dirty="0" smtClean="0">
                <a:latin typeface="Arial Rounded MT Bold" pitchFamily="34" charset="0"/>
                <a:cs typeface="Times New Roman" pitchFamily="18" charset="0"/>
              </a:rPr>
              <a:t>Formes, grandeurs et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cs typeface="Times New Roman" pitchFamily="18" charset="0"/>
              </a:rPr>
              <a:t>Suites</a:t>
            </a:r>
            <a:r>
              <a:rPr kumimoji="0" lang="fr-FR" altLang="fr-F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cs typeface="Times New Roman" pitchFamily="18" charset="0"/>
              </a:rPr>
              <a:t> organisées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9162193" y="120950"/>
            <a:ext cx="1193800" cy="104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0" name="Picture 2" descr="Logo Etoile vierge"/>
          <p:cNvPicPr>
            <a:picLocks noChangeAspect="1" noChangeArrowheads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7"/>
          <a:stretch>
            <a:fillRect/>
          </a:stretch>
        </p:blipFill>
        <p:spPr bwMode="auto">
          <a:xfrm>
            <a:off x="9283280" y="194326"/>
            <a:ext cx="951626" cy="8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4232275" y="693738"/>
            <a:ext cx="849313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786860" y="246637"/>
            <a:ext cx="2094764" cy="7926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sha"/>
                <a:ea typeface="Calibri" pitchFamily="34" charset="0"/>
                <a:cs typeface="Times New Roman" pitchFamily="18" charset="0"/>
              </a:rPr>
              <a:t>Etoile validée entièrement le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fr-FR" sz="1200" dirty="0">
              <a:latin typeface="Gish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6"/>
          <p:cNvSpPr>
            <a:spLocks noChangeArrowheads="1"/>
          </p:cNvSpPr>
          <p:nvPr/>
        </p:nvSpPr>
        <p:spPr bwMode="auto">
          <a:xfrm>
            <a:off x="0" y="5724525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113637" y="222500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 smtClean="0"/>
              <a:t>Etoile jaune</a:t>
            </a:r>
            <a:endParaRPr lang="fr-FR" sz="1000" b="1" dirty="0"/>
          </a:p>
        </p:txBody>
      </p:sp>
      <p:sp>
        <p:nvSpPr>
          <p:cNvPr id="33" name="Rectangle 23"/>
          <p:cNvSpPr>
            <a:spLocks noChangeArrowheads="1"/>
          </p:cNvSpPr>
          <p:nvPr/>
        </p:nvSpPr>
        <p:spPr bwMode="auto">
          <a:xfrm>
            <a:off x="750274" y="6879803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968" y="451613"/>
            <a:ext cx="621474" cy="590400"/>
          </a:xfrm>
          <a:prstGeom prst="rect">
            <a:avLst/>
          </a:prstGeom>
        </p:spPr>
      </p:pic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1777166" y="1899238"/>
            <a:ext cx="2870702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refaire 2 emboitements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Cylindriques (après mélange)</a:t>
            </a:r>
            <a:endParaRPr kumimoji="0" lang="fr-FR" alt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3859913" y="4467608"/>
            <a:ext cx="2870702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reproduire un pavage simple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381307" y="4467608"/>
            <a:ext cx="2870702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reproduire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un algorithme simple 1/1 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5725705" y="1884610"/>
            <a:ext cx="2870702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retrouver des intrus parmi </a:t>
            </a:r>
            <a:r>
              <a:rPr lang="fr-FR" altLang="fr-FR" sz="1200" smtClean="0">
                <a:latin typeface="Arial" pitchFamily="34" charset="0"/>
                <a:cs typeface="Arial" pitchFamily="34" charset="0"/>
              </a:rPr>
              <a:t>des images proches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7399352" y="4448941"/>
            <a:ext cx="2870702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retrouver deux objets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qui ont la même masse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076" y="2599714"/>
            <a:ext cx="1731491" cy="10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4014455" y="3329149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667" y="5004767"/>
            <a:ext cx="1979914" cy="12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Oval 12"/>
          <p:cNvSpPr>
            <a:spLocks noChangeArrowheads="1"/>
          </p:cNvSpPr>
          <p:nvPr/>
        </p:nvSpPr>
        <p:spPr bwMode="auto">
          <a:xfrm>
            <a:off x="9636641" y="5875316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Étoile à 5 branches 3"/>
          <p:cNvSpPr/>
          <p:nvPr/>
        </p:nvSpPr>
        <p:spPr>
          <a:xfrm>
            <a:off x="468752" y="4819427"/>
            <a:ext cx="432048" cy="432048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72"/>
          <a:stretch/>
        </p:blipFill>
        <p:spPr bwMode="auto">
          <a:xfrm>
            <a:off x="468752" y="5251475"/>
            <a:ext cx="1498064" cy="1022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76"/>
          <a:stretch/>
        </p:blipFill>
        <p:spPr bwMode="auto">
          <a:xfrm rot="528230">
            <a:off x="1428409" y="5218973"/>
            <a:ext cx="1660700" cy="947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233" y="4758042"/>
            <a:ext cx="2225675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Oval 12"/>
          <p:cNvSpPr>
            <a:spLocks noChangeArrowheads="1"/>
          </p:cNvSpPr>
          <p:nvPr/>
        </p:nvSpPr>
        <p:spPr bwMode="auto">
          <a:xfrm>
            <a:off x="6097202" y="5897519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0351">
            <a:off x="6289151" y="2410024"/>
            <a:ext cx="1869363" cy="1305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Oval 12"/>
          <p:cNvSpPr>
            <a:spLocks noChangeArrowheads="1"/>
          </p:cNvSpPr>
          <p:nvPr/>
        </p:nvSpPr>
        <p:spPr bwMode="auto">
          <a:xfrm>
            <a:off x="7962993" y="3314521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8" name="Oval 12"/>
          <p:cNvSpPr>
            <a:spLocks noChangeArrowheads="1"/>
          </p:cNvSpPr>
          <p:nvPr/>
        </p:nvSpPr>
        <p:spPr bwMode="auto">
          <a:xfrm>
            <a:off x="2583019" y="5897519"/>
            <a:ext cx="633413" cy="598553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1239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203937" y="177003"/>
            <a:ext cx="6272041" cy="9547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fr-FR" altLang="fr-FR" sz="2000" dirty="0" smtClean="0">
                <a:latin typeface="Arial Rounded MT Bold" pitchFamily="34" charset="0"/>
                <a:cs typeface="Times New Roman" pitchFamily="18" charset="0"/>
              </a:rPr>
              <a:t>Formes, grandeurs et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cs typeface="Times New Roman" pitchFamily="18" charset="0"/>
              </a:rPr>
              <a:t>Suites</a:t>
            </a:r>
            <a:r>
              <a:rPr kumimoji="0" lang="fr-FR" altLang="fr-F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cs typeface="Times New Roman" pitchFamily="18" charset="0"/>
              </a:rPr>
              <a:t> organisées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9162193" y="120950"/>
            <a:ext cx="1193800" cy="104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0" name="Picture 2" descr="Logo Etoile vierge"/>
          <p:cNvPicPr>
            <a:picLocks noChangeAspect="1" noChangeArrowheads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7"/>
          <a:stretch>
            <a:fillRect/>
          </a:stretch>
        </p:blipFill>
        <p:spPr bwMode="auto">
          <a:xfrm>
            <a:off x="9283280" y="194326"/>
            <a:ext cx="951626" cy="8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4232275" y="693738"/>
            <a:ext cx="849313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786860" y="246637"/>
            <a:ext cx="2094764" cy="7926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sha"/>
                <a:ea typeface="Calibri" pitchFamily="34" charset="0"/>
                <a:cs typeface="Times New Roman" pitchFamily="18" charset="0"/>
              </a:rPr>
              <a:t>Etoile validée entièrement le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fr-FR" sz="1200" dirty="0">
              <a:latin typeface="Gish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6"/>
          <p:cNvSpPr>
            <a:spLocks noChangeArrowheads="1"/>
          </p:cNvSpPr>
          <p:nvPr/>
        </p:nvSpPr>
        <p:spPr bwMode="auto">
          <a:xfrm>
            <a:off x="0" y="5724525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113637" y="222500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 smtClean="0"/>
              <a:t>Etoile orange</a:t>
            </a:r>
            <a:endParaRPr lang="fr-FR" sz="1000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968" y="442736"/>
            <a:ext cx="621474" cy="590400"/>
          </a:xfrm>
          <a:prstGeom prst="rect">
            <a:avLst/>
          </a:prstGeom>
        </p:spPr>
      </p:pic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750274" y="6879803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3846468" y="1798227"/>
            <a:ext cx="2870702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refaire 3 emboitements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Cylindriques (après mélange)</a:t>
            </a:r>
            <a:endParaRPr kumimoji="0" lang="fr-FR" alt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Oval 12"/>
          <p:cNvSpPr>
            <a:spLocks noChangeArrowheads="1"/>
          </p:cNvSpPr>
          <p:nvPr/>
        </p:nvSpPr>
        <p:spPr bwMode="auto">
          <a:xfrm>
            <a:off x="6083756" y="3228138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3881791" y="4499892"/>
            <a:ext cx="2870702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trier quatre formes différentes (carrés, triangle, rectangle, cercle)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362003" y="4500711"/>
            <a:ext cx="2870702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reproduire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un algorithme simple 1/1/1 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7359514" y="1813295"/>
            <a:ext cx="2870702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refaire un puzzle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d’une dizaine de pièces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7399725" y="4473549"/>
            <a:ext cx="2870702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observer et reconnaitre les solides par </a:t>
            </a:r>
            <a:r>
              <a:rPr lang="fr-FR" altLang="fr-FR" sz="1200" dirty="0">
                <a:latin typeface="Arial" pitchFamily="34" charset="0"/>
                <a:cs typeface="Arial" pitchFamily="34" charset="0"/>
              </a:rPr>
              <a:t>l</a:t>
            </a: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e toucher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174" y="2282679"/>
            <a:ext cx="159067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12" b="14083"/>
          <a:stretch/>
        </p:blipFill>
        <p:spPr>
          <a:xfrm>
            <a:off x="4246918" y="5133853"/>
            <a:ext cx="2131270" cy="1181343"/>
          </a:xfrm>
          <a:prstGeom prst="rect">
            <a:avLst/>
          </a:prstGeom>
        </p:spPr>
      </p:pic>
      <p:sp>
        <p:nvSpPr>
          <p:cNvPr id="38" name="Oval 12"/>
          <p:cNvSpPr>
            <a:spLocks noChangeArrowheads="1"/>
          </p:cNvSpPr>
          <p:nvPr/>
        </p:nvSpPr>
        <p:spPr bwMode="auto">
          <a:xfrm>
            <a:off x="6114490" y="5933287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85261" y="4961953"/>
            <a:ext cx="2192725" cy="1365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Oval 12"/>
          <p:cNvSpPr>
            <a:spLocks noChangeArrowheads="1"/>
          </p:cNvSpPr>
          <p:nvPr/>
        </p:nvSpPr>
        <p:spPr bwMode="auto">
          <a:xfrm>
            <a:off x="9637014" y="5894368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517" y="2347471"/>
            <a:ext cx="1876831" cy="1407624"/>
          </a:xfrm>
          <a:prstGeom prst="rect">
            <a:avLst/>
          </a:prstGeom>
        </p:spPr>
      </p:pic>
      <p:sp>
        <p:nvSpPr>
          <p:cNvPr id="40" name="Oval 12"/>
          <p:cNvSpPr>
            <a:spLocks noChangeArrowheads="1"/>
          </p:cNvSpPr>
          <p:nvPr/>
        </p:nvSpPr>
        <p:spPr bwMode="auto">
          <a:xfrm>
            <a:off x="9619581" y="3234359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5" name="Étoile à 5 branches 44"/>
          <p:cNvSpPr/>
          <p:nvPr/>
        </p:nvSpPr>
        <p:spPr>
          <a:xfrm>
            <a:off x="534250" y="5049792"/>
            <a:ext cx="432048" cy="432048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6" name="Étoile à 5 branches 45"/>
          <p:cNvSpPr/>
          <p:nvPr/>
        </p:nvSpPr>
        <p:spPr>
          <a:xfrm>
            <a:off x="534250" y="5534134"/>
            <a:ext cx="432048" cy="432048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88" b="22671"/>
          <a:stretch/>
        </p:blipFill>
        <p:spPr bwMode="auto">
          <a:xfrm rot="21428717">
            <a:off x="857019" y="5042996"/>
            <a:ext cx="1944671" cy="143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Oval 12"/>
          <p:cNvSpPr>
            <a:spLocks noChangeArrowheads="1"/>
          </p:cNvSpPr>
          <p:nvPr/>
        </p:nvSpPr>
        <p:spPr bwMode="auto">
          <a:xfrm>
            <a:off x="2587384" y="5930622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3" name="Text Box 13"/>
          <p:cNvSpPr txBox="1">
            <a:spLocks noChangeArrowheads="1"/>
          </p:cNvSpPr>
          <p:nvPr/>
        </p:nvSpPr>
        <p:spPr bwMode="auto">
          <a:xfrm>
            <a:off x="362003" y="1768971"/>
            <a:ext cx="2858794" cy="2072788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ordonner les cylindres de couleur</a:t>
            </a:r>
          </a:p>
        </p:txBody>
      </p:sp>
      <p:pic>
        <p:nvPicPr>
          <p:cNvPr id="47" name="Image 46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436" y="1948053"/>
            <a:ext cx="1197432" cy="1197432"/>
          </a:xfrm>
          <a:prstGeom prst="rect">
            <a:avLst/>
          </a:prstGeom>
        </p:spPr>
      </p:pic>
      <p:pic>
        <p:nvPicPr>
          <p:cNvPr id="48" name="Image 47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432" y="2469290"/>
            <a:ext cx="1530137" cy="1530137"/>
          </a:xfrm>
          <a:prstGeom prst="rect">
            <a:avLst/>
          </a:prstGeom>
        </p:spPr>
      </p:pic>
      <p:pic>
        <p:nvPicPr>
          <p:cNvPr id="49" name="Image 48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60" y="1921893"/>
            <a:ext cx="1551532" cy="1551532"/>
          </a:xfrm>
          <a:prstGeom prst="rect">
            <a:avLst/>
          </a:prstGeom>
        </p:spPr>
      </p:pic>
      <p:sp>
        <p:nvSpPr>
          <p:cNvPr id="50" name="Oval 12"/>
          <p:cNvSpPr>
            <a:spLocks noChangeArrowheads="1"/>
          </p:cNvSpPr>
          <p:nvPr/>
        </p:nvSpPr>
        <p:spPr bwMode="auto">
          <a:xfrm>
            <a:off x="2576837" y="3228423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066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203937" y="177003"/>
            <a:ext cx="6272041" cy="9547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fr-FR" altLang="fr-FR" sz="2000" dirty="0" smtClean="0">
                <a:latin typeface="Arial Rounded MT Bold" pitchFamily="34" charset="0"/>
                <a:cs typeface="Times New Roman" pitchFamily="18" charset="0"/>
              </a:rPr>
              <a:t>Formes, grandeurs et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cs typeface="Times New Roman" pitchFamily="18" charset="0"/>
              </a:rPr>
              <a:t>Suites</a:t>
            </a:r>
            <a:r>
              <a:rPr kumimoji="0" lang="fr-FR" altLang="fr-F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cs typeface="Times New Roman" pitchFamily="18" charset="0"/>
              </a:rPr>
              <a:t> organisées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9162193" y="120950"/>
            <a:ext cx="1193800" cy="104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0" name="Picture 2" descr="Logo Etoile vierge"/>
          <p:cNvPicPr>
            <a:picLocks noChangeAspect="1" noChangeArrowheads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7"/>
          <a:stretch>
            <a:fillRect/>
          </a:stretch>
        </p:blipFill>
        <p:spPr bwMode="auto">
          <a:xfrm>
            <a:off x="9283280" y="194326"/>
            <a:ext cx="951626" cy="8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786860" y="246637"/>
            <a:ext cx="2094764" cy="7926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sha"/>
                <a:ea typeface="Calibri" pitchFamily="34" charset="0"/>
                <a:cs typeface="Times New Roman" pitchFamily="18" charset="0"/>
              </a:rPr>
              <a:t>Etoile validée entièrement le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fr-FR" sz="1200" dirty="0">
              <a:latin typeface="Gish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113637" y="222500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 smtClean="0"/>
              <a:t>Etoile verte</a:t>
            </a:r>
            <a:endParaRPr lang="fr-FR" sz="1000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968" y="437403"/>
            <a:ext cx="621474" cy="590400"/>
          </a:xfrm>
          <a:prstGeom prst="rect">
            <a:avLst/>
          </a:prstGeom>
        </p:spPr>
      </p:pic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750274" y="6879803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3812734" y="4591822"/>
            <a:ext cx="2869200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trier six formes différentes (carrés, triangle, rectangle, disque, losange, trapèze)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 Box 13"/>
          <p:cNvSpPr txBox="1">
            <a:spLocks noChangeArrowheads="1"/>
          </p:cNvSpPr>
          <p:nvPr/>
        </p:nvSpPr>
        <p:spPr bwMode="auto">
          <a:xfrm>
            <a:off x="7281157" y="1827664"/>
            <a:ext cx="2869200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construire la boite de triangles 1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 Box 13"/>
          <p:cNvSpPr txBox="1">
            <a:spLocks noChangeArrowheads="1"/>
          </p:cNvSpPr>
          <p:nvPr/>
        </p:nvSpPr>
        <p:spPr bwMode="auto">
          <a:xfrm>
            <a:off x="7290916" y="4576914"/>
            <a:ext cx="2869200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reconnaître et nommer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 les couleurs de base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380882" y="4594497"/>
            <a:ext cx="2869200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reconstituer le cube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du binôme dans la boite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619" y="5147083"/>
            <a:ext cx="1485726" cy="1402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012" y="5147083"/>
            <a:ext cx="1753196" cy="1314897"/>
          </a:xfrm>
          <a:prstGeom prst="rect">
            <a:avLst/>
          </a:prstGeom>
        </p:spPr>
      </p:pic>
      <p:pic>
        <p:nvPicPr>
          <p:cNvPr id="40" name="Picture 7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43" r="29354"/>
          <a:stretch/>
        </p:blipFill>
        <p:spPr bwMode="auto">
          <a:xfrm>
            <a:off x="7434932" y="5330109"/>
            <a:ext cx="1163862" cy="10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Image 2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05" b="22656"/>
          <a:stretch/>
        </p:blipFill>
        <p:spPr>
          <a:xfrm>
            <a:off x="7947201" y="2267404"/>
            <a:ext cx="1537111" cy="1424775"/>
          </a:xfrm>
          <a:prstGeom prst="rect">
            <a:avLst/>
          </a:prstGeom>
        </p:spPr>
      </p:pic>
      <p:sp>
        <p:nvSpPr>
          <p:cNvPr id="26" name="Oval 12"/>
          <p:cNvSpPr>
            <a:spLocks noChangeArrowheads="1"/>
          </p:cNvSpPr>
          <p:nvPr/>
        </p:nvSpPr>
        <p:spPr bwMode="auto">
          <a:xfrm>
            <a:off x="7373691" y="2623449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dirty="0" smtClean="0"/>
              <a:t>1</a:t>
            </a:r>
            <a:endParaRPr lang="fr-FR" dirty="0"/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388843" y="1843336"/>
            <a:ext cx="2869200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ordonner et comparer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les barres rouges &gt; 5</a:t>
            </a:r>
            <a:endParaRPr kumimoji="0" lang="fr-FR" alt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73" t="28578" b="52533"/>
          <a:stretch/>
        </p:blipFill>
        <p:spPr bwMode="auto">
          <a:xfrm flipH="1" flipV="1">
            <a:off x="449386" y="2501352"/>
            <a:ext cx="2748113" cy="91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Oval 12"/>
          <p:cNvSpPr>
            <a:spLocks noChangeArrowheads="1"/>
          </p:cNvSpPr>
          <p:nvPr/>
        </p:nvSpPr>
        <p:spPr bwMode="auto">
          <a:xfrm>
            <a:off x="2633296" y="3273247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2" name="Oval 12"/>
          <p:cNvSpPr>
            <a:spLocks noChangeArrowheads="1"/>
          </p:cNvSpPr>
          <p:nvPr/>
        </p:nvSpPr>
        <p:spPr bwMode="auto">
          <a:xfrm>
            <a:off x="6048521" y="6016499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3" name="Oval 12"/>
          <p:cNvSpPr>
            <a:spLocks noChangeArrowheads="1"/>
          </p:cNvSpPr>
          <p:nvPr/>
        </p:nvSpPr>
        <p:spPr bwMode="auto">
          <a:xfrm>
            <a:off x="9526703" y="5977580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4" name="Oval 12"/>
          <p:cNvSpPr>
            <a:spLocks noChangeArrowheads="1"/>
          </p:cNvSpPr>
          <p:nvPr/>
        </p:nvSpPr>
        <p:spPr bwMode="auto">
          <a:xfrm>
            <a:off x="9530626" y="3273247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5" name="Oval 12"/>
          <p:cNvSpPr>
            <a:spLocks noChangeArrowheads="1"/>
          </p:cNvSpPr>
          <p:nvPr/>
        </p:nvSpPr>
        <p:spPr bwMode="auto">
          <a:xfrm>
            <a:off x="2580675" y="6013834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6" name="Text Box 13"/>
          <p:cNvSpPr txBox="1">
            <a:spLocks noChangeArrowheads="1"/>
          </p:cNvSpPr>
          <p:nvPr/>
        </p:nvSpPr>
        <p:spPr bwMode="auto">
          <a:xfrm>
            <a:off x="3812734" y="1820178"/>
            <a:ext cx="2869200" cy="2051621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combiner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les cylindres de</a:t>
            </a: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couleur</a:t>
            </a:r>
            <a:endParaRPr kumimoji="0" lang="fr-FR" alt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7" name="Image 4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424" y="2501352"/>
            <a:ext cx="2489820" cy="1172890"/>
          </a:xfrm>
          <a:prstGeom prst="rect">
            <a:avLst/>
          </a:prstGeom>
        </p:spPr>
      </p:pic>
      <p:sp>
        <p:nvSpPr>
          <p:cNvPr id="48" name="Oval 12"/>
          <p:cNvSpPr>
            <a:spLocks noChangeArrowheads="1"/>
          </p:cNvSpPr>
          <p:nvPr/>
        </p:nvSpPr>
        <p:spPr bwMode="auto">
          <a:xfrm>
            <a:off x="6036442" y="3276231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804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3917659" y="1720849"/>
            <a:ext cx="2869200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reproduire un algorithme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qui varie 1/2 ou 2/1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094" y="2205510"/>
            <a:ext cx="1748679" cy="1345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203937" y="177003"/>
            <a:ext cx="6272041" cy="9547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fr-FR" altLang="fr-FR" sz="2000" dirty="0" smtClean="0">
                <a:latin typeface="Arial Rounded MT Bold" pitchFamily="34" charset="0"/>
                <a:cs typeface="Times New Roman" pitchFamily="18" charset="0"/>
              </a:rPr>
              <a:t>Formes, grandeurs et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cs typeface="Times New Roman" pitchFamily="18" charset="0"/>
              </a:rPr>
              <a:t>Suites</a:t>
            </a:r>
            <a:r>
              <a:rPr kumimoji="0" lang="fr-FR" altLang="fr-F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cs typeface="Times New Roman" pitchFamily="18" charset="0"/>
              </a:rPr>
              <a:t> organisées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9162193" y="120950"/>
            <a:ext cx="1193800" cy="104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0" name="Picture 2" descr="Logo Etoile vierge"/>
          <p:cNvPicPr>
            <a:picLocks noChangeAspect="1" noChangeArrowheads="1"/>
          </p:cNvPicPr>
          <p:nvPr/>
        </p:nvPicPr>
        <p:blipFill>
          <a:blip r:embed="rId3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7"/>
          <a:stretch>
            <a:fillRect/>
          </a:stretch>
        </p:blipFill>
        <p:spPr bwMode="auto">
          <a:xfrm>
            <a:off x="9283280" y="194326"/>
            <a:ext cx="951626" cy="8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786860" y="246637"/>
            <a:ext cx="2094764" cy="7926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sha"/>
                <a:ea typeface="Calibri" pitchFamily="34" charset="0"/>
                <a:cs typeface="Times New Roman" pitchFamily="18" charset="0"/>
              </a:rPr>
              <a:t>Etoile validée entièrement le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fr-FR" sz="1200" dirty="0">
              <a:latin typeface="Gish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113637" y="222500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 smtClean="0"/>
              <a:t>Etoile bleue</a:t>
            </a:r>
            <a:endParaRPr lang="fr-FR" sz="1000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968" y="448863"/>
            <a:ext cx="621474" cy="590400"/>
          </a:xfrm>
          <a:prstGeom prst="rect">
            <a:avLst/>
          </a:prstGeom>
        </p:spPr>
      </p:pic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1513986" y="6871076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470757" y="1720849"/>
            <a:ext cx="2869200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>
                <a:latin typeface="Arial" pitchFamily="34" charset="0"/>
                <a:cs typeface="Arial" pitchFamily="34" charset="0"/>
              </a:rPr>
              <a:t>Je sais refaire </a:t>
            </a: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4 </a:t>
            </a:r>
            <a:r>
              <a:rPr lang="fr-FR" altLang="fr-FR" sz="1200" dirty="0">
                <a:latin typeface="Arial" pitchFamily="34" charset="0"/>
                <a:cs typeface="Arial" pitchFamily="34" charset="0"/>
              </a:rPr>
              <a:t>emboitements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>
                <a:latin typeface="Arial" pitchFamily="34" charset="0"/>
                <a:cs typeface="Arial" pitchFamily="34" charset="0"/>
              </a:rPr>
              <a:t>Cylindriques (après mélange)</a:t>
            </a: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474154" y="4491984"/>
            <a:ext cx="2869200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associer les solides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et leurs représentations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3917659" y="4491984"/>
            <a:ext cx="2869200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tracer des formes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avec les gabarits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 Box 13"/>
          <p:cNvSpPr txBox="1">
            <a:spLocks noChangeArrowheads="1"/>
          </p:cNvSpPr>
          <p:nvPr/>
        </p:nvSpPr>
        <p:spPr bwMode="auto">
          <a:xfrm>
            <a:off x="7447024" y="4491984"/>
            <a:ext cx="2869200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reconstituer le cube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du binôme sur le couvercle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12" b="19430"/>
          <a:stretch/>
        </p:blipFill>
        <p:spPr bwMode="auto">
          <a:xfrm>
            <a:off x="558909" y="2368393"/>
            <a:ext cx="2225653" cy="1229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0645" y="5029786"/>
            <a:ext cx="1508757" cy="1398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Étoile à 5 branches 40"/>
          <p:cNvSpPr/>
          <p:nvPr/>
        </p:nvSpPr>
        <p:spPr>
          <a:xfrm>
            <a:off x="4079196" y="2153776"/>
            <a:ext cx="432048" cy="432048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2" name="Étoile à 5 branches 41"/>
          <p:cNvSpPr/>
          <p:nvPr/>
        </p:nvSpPr>
        <p:spPr>
          <a:xfrm>
            <a:off x="4079196" y="2603399"/>
            <a:ext cx="432048" cy="432048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3" name="Étoile à 5 branches 42"/>
          <p:cNvSpPr/>
          <p:nvPr/>
        </p:nvSpPr>
        <p:spPr>
          <a:xfrm>
            <a:off x="4079196" y="3035447"/>
            <a:ext cx="432048" cy="432048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0" t="5949" r="11951" b="4546"/>
          <a:stretch/>
        </p:blipFill>
        <p:spPr>
          <a:xfrm rot="5400000">
            <a:off x="908559" y="4987910"/>
            <a:ext cx="1507188" cy="1455775"/>
          </a:xfrm>
          <a:prstGeom prst="rect">
            <a:avLst/>
          </a:prstGeom>
        </p:spPr>
      </p:pic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7447024" y="1687343"/>
            <a:ext cx="2869200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construire la boite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de triangles 2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2" name="Image 3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78"/>
          <a:stretch/>
        </p:blipFill>
        <p:spPr>
          <a:xfrm>
            <a:off x="7856264" y="2233352"/>
            <a:ext cx="1815342" cy="1168042"/>
          </a:xfrm>
          <a:prstGeom prst="rect">
            <a:avLst/>
          </a:prstGeom>
        </p:spPr>
      </p:pic>
      <p:sp>
        <p:nvSpPr>
          <p:cNvPr id="31" name="Oval 12"/>
          <p:cNvSpPr>
            <a:spLocks noChangeArrowheads="1"/>
          </p:cNvSpPr>
          <p:nvPr/>
        </p:nvSpPr>
        <p:spPr bwMode="auto">
          <a:xfrm>
            <a:off x="7566080" y="2493381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dirty="0" smtClean="0"/>
              <a:t>2</a:t>
            </a:r>
            <a:endParaRPr lang="fr-FR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235" y="5029786"/>
            <a:ext cx="1795240" cy="1352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Oval 12"/>
          <p:cNvSpPr>
            <a:spLocks noChangeArrowheads="1"/>
          </p:cNvSpPr>
          <p:nvPr/>
        </p:nvSpPr>
        <p:spPr bwMode="auto">
          <a:xfrm>
            <a:off x="6159271" y="3137201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5" name="Oval 12"/>
          <p:cNvSpPr>
            <a:spLocks noChangeArrowheads="1"/>
          </p:cNvSpPr>
          <p:nvPr/>
        </p:nvSpPr>
        <p:spPr bwMode="auto">
          <a:xfrm>
            <a:off x="6159271" y="5919455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6" name="Oval 12"/>
          <p:cNvSpPr>
            <a:spLocks noChangeArrowheads="1"/>
          </p:cNvSpPr>
          <p:nvPr/>
        </p:nvSpPr>
        <p:spPr bwMode="auto">
          <a:xfrm>
            <a:off x="9682810" y="5919455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7" name="Oval 12"/>
          <p:cNvSpPr>
            <a:spLocks noChangeArrowheads="1"/>
          </p:cNvSpPr>
          <p:nvPr/>
        </p:nvSpPr>
        <p:spPr bwMode="auto">
          <a:xfrm>
            <a:off x="9682811" y="3091934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8" name="Oval 12"/>
          <p:cNvSpPr>
            <a:spLocks noChangeArrowheads="1"/>
          </p:cNvSpPr>
          <p:nvPr/>
        </p:nvSpPr>
        <p:spPr bwMode="auto">
          <a:xfrm>
            <a:off x="2706543" y="5919454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9" name="Oval 12"/>
          <p:cNvSpPr>
            <a:spLocks noChangeArrowheads="1"/>
          </p:cNvSpPr>
          <p:nvPr/>
        </p:nvSpPr>
        <p:spPr bwMode="auto">
          <a:xfrm>
            <a:off x="2706544" y="3131419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240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203937" y="177003"/>
            <a:ext cx="6272041" cy="9547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fr-FR" altLang="fr-FR" sz="2000" dirty="0" smtClean="0">
                <a:latin typeface="Arial Rounded MT Bold" pitchFamily="34" charset="0"/>
                <a:cs typeface="Times New Roman" pitchFamily="18" charset="0"/>
              </a:rPr>
              <a:t>Formes, grandeurs et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cs typeface="Times New Roman" pitchFamily="18" charset="0"/>
              </a:rPr>
              <a:t>Suites</a:t>
            </a:r>
            <a:r>
              <a:rPr kumimoji="0" lang="fr-FR" altLang="fr-F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cs typeface="Times New Roman" pitchFamily="18" charset="0"/>
              </a:rPr>
              <a:t> organisées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9162193" y="120950"/>
            <a:ext cx="1193800" cy="104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0" name="Picture 2" descr="Logo Etoile vierge"/>
          <p:cNvPicPr>
            <a:picLocks noChangeAspect="1" noChangeArrowheads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7"/>
          <a:stretch>
            <a:fillRect/>
          </a:stretch>
        </p:blipFill>
        <p:spPr bwMode="auto">
          <a:xfrm>
            <a:off x="9283280" y="194326"/>
            <a:ext cx="951626" cy="8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4232275" y="693738"/>
            <a:ext cx="849313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786860" y="246637"/>
            <a:ext cx="2094764" cy="7926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sha"/>
                <a:ea typeface="Calibri" pitchFamily="34" charset="0"/>
                <a:cs typeface="Times New Roman" pitchFamily="18" charset="0"/>
              </a:rPr>
              <a:t>Etoile validée entièrement le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fr-FR" sz="1200" dirty="0">
              <a:latin typeface="Gish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113637" y="222500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 smtClean="0"/>
              <a:t>Etoile marron</a:t>
            </a:r>
            <a:endParaRPr lang="fr-FR" sz="1000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968" y="448863"/>
            <a:ext cx="621474" cy="590400"/>
          </a:xfrm>
          <a:prstGeom prst="rect">
            <a:avLst/>
          </a:prstGeom>
        </p:spPr>
      </p:pic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750274" y="6879803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168124" y="4212679"/>
            <a:ext cx="2376000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reproduire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des figures de </a:t>
            </a:r>
            <a:r>
              <a:rPr lang="fr-FR" altLang="fr-FR" sz="1200" dirty="0" err="1" smtClean="0">
                <a:latin typeface="Arial" pitchFamily="34" charset="0"/>
                <a:cs typeface="Arial" pitchFamily="34" charset="0"/>
              </a:rPr>
              <a:t>tangram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5458242" y="1681601"/>
            <a:ext cx="2376000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refaire un puzzle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d’une trentaine de pièces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2818465" y="1684280"/>
            <a:ext cx="2376000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tracer des formes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avec un quadrillage</a:t>
            </a:r>
          </a:p>
        </p:txBody>
      </p:sp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2819190" y="4212679"/>
            <a:ext cx="2376000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reproduire des modèles composés de formes variées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 Box 13"/>
          <p:cNvSpPr txBox="1">
            <a:spLocks noChangeArrowheads="1"/>
          </p:cNvSpPr>
          <p:nvPr/>
        </p:nvSpPr>
        <p:spPr bwMode="auto">
          <a:xfrm>
            <a:off x="5458242" y="4212679"/>
            <a:ext cx="2376000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reconnaître et m’entraine à nommer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les formes planes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8140521" y="4212679"/>
            <a:ext cx="2376000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reconstituer le cube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du trinôme dans la boite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1" name="Image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001" y="2191351"/>
            <a:ext cx="1800482" cy="1350362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67" y="4726976"/>
            <a:ext cx="1733514" cy="130013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848" y="4773143"/>
            <a:ext cx="1700416" cy="127531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10"/>
          <a:stretch/>
        </p:blipFill>
        <p:spPr>
          <a:xfrm>
            <a:off x="5725705" y="4898827"/>
            <a:ext cx="1936409" cy="1177674"/>
          </a:xfrm>
          <a:prstGeom prst="rect">
            <a:avLst/>
          </a:prstGeom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534" y="4733217"/>
            <a:ext cx="1555973" cy="1400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8129155" y="1710596"/>
            <a:ext cx="2376000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construire la boite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de triangles 3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2" name="Image 3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" r="11032"/>
          <a:stretch/>
        </p:blipFill>
        <p:spPr>
          <a:xfrm>
            <a:off x="8550534" y="2196241"/>
            <a:ext cx="1774210" cy="1200431"/>
          </a:xfrm>
          <a:prstGeom prst="rect">
            <a:avLst/>
          </a:prstGeom>
        </p:spPr>
      </p:pic>
      <p:sp>
        <p:nvSpPr>
          <p:cNvPr id="31" name="Oval 12"/>
          <p:cNvSpPr>
            <a:spLocks noChangeArrowheads="1"/>
          </p:cNvSpPr>
          <p:nvPr/>
        </p:nvSpPr>
        <p:spPr bwMode="auto">
          <a:xfrm>
            <a:off x="8221689" y="2506381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dirty="0" smtClean="0"/>
              <a:t>3</a:t>
            </a:r>
            <a:endParaRPr lang="fr-FR" dirty="0"/>
          </a:p>
        </p:txBody>
      </p:sp>
      <p:sp>
        <p:nvSpPr>
          <p:cNvPr id="33" name="Text Box 13"/>
          <p:cNvSpPr txBox="1">
            <a:spLocks noChangeArrowheads="1"/>
          </p:cNvSpPr>
          <p:nvPr/>
        </p:nvSpPr>
        <p:spPr bwMode="auto">
          <a:xfrm>
            <a:off x="168124" y="1684280"/>
            <a:ext cx="2376000" cy="202846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 sais ordonner et comparer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les barres rouges &gt; 10</a:t>
            </a:r>
            <a:endParaRPr kumimoji="0" lang="fr-FR" alt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" name="Picture 4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78" b="31395"/>
          <a:stretch/>
        </p:blipFill>
        <p:spPr bwMode="auto">
          <a:xfrm flipH="1" flipV="1">
            <a:off x="203937" y="2414660"/>
            <a:ext cx="2257814" cy="90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759" y="2166691"/>
            <a:ext cx="1259731" cy="1450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3480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203937" y="177003"/>
            <a:ext cx="6272041" cy="9547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fr-FR" altLang="fr-FR" sz="2000" dirty="0" smtClean="0">
                <a:latin typeface="Arial Rounded MT Bold" pitchFamily="34" charset="0"/>
                <a:cs typeface="Times New Roman" pitchFamily="18" charset="0"/>
              </a:rPr>
              <a:t>Formes, grandeurs et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cs typeface="Times New Roman" pitchFamily="18" charset="0"/>
              </a:rPr>
              <a:t>Suites</a:t>
            </a:r>
            <a:r>
              <a:rPr kumimoji="0" lang="fr-FR" altLang="fr-F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cs typeface="Times New Roman" pitchFamily="18" charset="0"/>
              </a:rPr>
              <a:t> organisées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9162193" y="120950"/>
            <a:ext cx="1193800" cy="104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0" name="Picture 2" descr="Logo Etoile vierge"/>
          <p:cNvPicPr>
            <a:picLocks noChangeAspect="1" noChangeArrowheads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7"/>
          <a:stretch>
            <a:fillRect/>
          </a:stretch>
        </p:blipFill>
        <p:spPr bwMode="auto">
          <a:xfrm>
            <a:off x="9283280" y="194326"/>
            <a:ext cx="951626" cy="8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786860" y="246637"/>
            <a:ext cx="2094764" cy="7926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sha"/>
                <a:ea typeface="Calibri" pitchFamily="34" charset="0"/>
                <a:cs typeface="Times New Roman" pitchFamily="18" charset="0"/>
              </a:rPr>
              <a:t>Etoile validée entièrement le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fr-FR" sz="1200" dirty="0">
              <a:latin typeface="Gish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113637" y="222500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 smtClean="0"/>
              <a:t>Etoile noire</a:t>
            </a:r>
            <a:endParaRPr lang="fr-FR" sz="1000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968" y="468721"/>
            <a:ext cx="621474" cy="590400"/>
          </a:xfrm>
          <a:prstGeom prst="rect">
            <a:avLst/>
          </a:prstGeom>
        </p:spPr>
      </p:pic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185350" y="4601736"/>
            <a:ext cx="2376000" cy="1872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reproduire un algorithme qui varie 3/2 ou 2/3 </a:t>
            </a:r>
            <a:r>
              <a:rPr lang="fr-FR" altLang="fr-FR" sz="1200" dirty="0" err="1" smtClean="0">
                <a:latin typeface="Arial" pitchFamily="34" charset="0"/>
                <a:cs typeface="Arial" pitchFamily="34" charset="0"/>
              </a:rPr>
              <a:t>etc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6907280" y="2039942"/>
            <a:ext cx="2376000" cy="1872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ordonner des nuances de couleurs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 Box 13"/>
          <p:cNvSpPr txBox="1">
            <a:spLocks noChangeArrowheads="1"/>
          </p:cNvSpPr>
          <p:nvPr/>
        </p:nvSpPr>
        <p:spPr bwMode="auto">
          <a:xfrm>
            <a:off x="1130200" y="2048234"/>
            <a:ext cx="2376000" cy="1872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nommer les formes planes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(disque ou cercle, carré, triangle, rectangle)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5436982" y="4601736"/>
            <a:ext cx="2376000" cy="1872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reconstituer le cube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du trinôme sur le couvercle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 Box 13"/>
          <p:cNvSpPr txBox="1">
            <a:spLocks noChangeArrowheads="1"/>
          </p:cNvSpPr>
          <p:nvPr/>
        </p:nvSpPr>
        <p:spPr bwMode="auto">
          <a:xfrm>
            <a:off x="2806425" y="4622679"/>
            <a:ext cx="2376000" cy="1872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associer les solides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et la trace de leurs faces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4042940" y="2039942"/>
            <a:ext cx="2376000" cy="1872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commence à tracer à la règle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750" y="5100105"/>
            <a:ext cx="1606464" cy="1319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2" t="15442" r="16500" b="6336"/>
          <a:stretch/>
        </p:blipFill>
        <p:spPr>
          <a:xfrm>
            <a:off x="4427708" y="2471990"/>
            <a:ext cx="1606098" cy="1296099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481" y="5150659"/>
            <a:ext cx="1889888" cy="125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Image 4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10"/>
          <a:stretch/>
        </p:blipFill>
        <p:spPr>
          <a:xfrm>
            <a:off x="1742547" y="2897288"/>
            <a:ext cx="1527753" cy="929140"/>
          </a:xfrm>
          <a:prstGeom prst="rect">
            <a:avLst/>
          </a:prstGeom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43" r="29354"/>
          <a:stretch/>
        </p:blipFill>
        <p:spPr bwMode="auto">
          <a:xfrm>
            <a:off x="1130200" y="2802722"/>
            <a:ext cx="1224694" cy="109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29" t="39568" r="16582" b="48530"/>
          <a:stretch/>
        </p:blipFill>
        <p:spPr>
          <a:xfrm>
            <a:off x="7074645" y="2787188"/>
            <a:ext cx="2027428" cy="701758"/>
          </a:xfrm>
          <a:prstGeom prst="rect">
            <a:avLst/>
          </a:prstGeom>
        </p:spPr>
      </p:pic>
      <p:sp>
        <p:nvSpPr>
          <p:cNvPr id="52" name="Étoile à 5 branches 51"/>
          <p:cNvSpPr/>
          <p:nvPr/>
        </p:nvSpPr>
        <p:spPr>
          <a:xfrm>
            <a:off x="370442" y="5139358"/>
            <a:ext cx="288000" cy="2520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3" name="Étoile à 5 branches 52"/>
          <p:cNvSpPr/>
          <p:nvPr/>
        </p:nvSpPr>
        <p:spPr>
          <a:xfrm>
            <a:off x="364820" y="5432679"/>
            <a:ext cx="288000" cy="2520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4" name="Étoile à 5 branches 53"/>
          <p:cNvSpPr/>
          <p:nvPr/>
        </p:nvSpPr>
        <p:spPr>
          <a:xfrm>
            <a:off x="370442" y="5757733"/>
            <a:ext cx="288000" cy="2520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5" name="Étoile à 5 branches 54"/>
          <p:cNvSpPr/>
          <p:nvPr/>
        </p:nvSpPr>
        <p:spPr>
          <a:xfrm>
            <a:off x="370442" y="6090146"/>
            <a:ext cx="288000" cy="2520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4" name="Text Box 13"/>
          <p:cNvSpPr txBox="1">
            <a:spLocks noChangeArrowheads="1"/>
          </p:cNvSpPr>
          <p:nvPr/>
        </p:nvSpPr>
        <p:spPr bwMode="auto">
          <a:xfrm>
            <a:off x="8095280" y="4601736"/>
            <a:ext cx="2376000" cy="1892943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construire la boite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de triangles 4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7" name="Image 4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13"/>
          <a:stretch/>
        </p:blipFill>
        <p:spPr>
          <a:xfrm>
            <a:off x="8422266" y="5039747"/>
            <a:ext cx="1793609" cy="1205569"/>
          </a:xfrm>
          <a:prstGeom prst="rect">
            <a:avLst/>
          </a:prstGeom>
        </p:spPr>
      </p:pic>
      <p:sp>
        <p:nvSpPr>
          <p:cNvPr id="46" name="Oval 12"/>
          <p:cNvSpPr>
            <a:spLocks noChangeArrowheads="1"/>
          </p:cNvSpPr>
          <p:nvPr/>
        </p:nvSpPr>
        <p:spPr bwMode="auto">
          <a:xfrm>
            <a:off x="8187814" y="5397521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dirty="0" smtClean="0"/>
              <a:t>4</a:t>
            </a:r>
            <a:endParaRPr lang="fr-F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66" y="5191802"/>
            <a:ext cx="1494848" cy="1150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0945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203937" y="177003"/>
            <a:ext cx="6272041" cy="9547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fr-FR" altLang="fr-FR" sz="2000" dirty="0" smtClean="0">
                <a:latin typeface="Arial Rounded MT Bold" pitchFamily="34" charset="0"/>
                <a:cs typeface="Times New Roman" pitchFamily="18" charset="0"/>
              </a:rPr>
              <a:t>Formes, grandeurs et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cs typeface="Times New Roman" pitchFamily="18" charset="0"/>
              </a:rPr>
              <a:t>Suites</a:t>
            </a:r>
            <a:r>
              <a:rPr kumimoji="0" lang="fr-FR" altLang="fr-F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cs typeface="Times New Roman" pitchFamily="18" charset="0"/>
              </a:rPr>
              <a:t> organisées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9162193" y="120950"/>
            <a:ext cx="1193800" cy="1044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0" name="Picture 2" descr="Logo Etoile vierge"/>
          <p:cNvPicPr>
            <a:picLocks noChangeAspect="1" noChangeArrowheads="1"/>
          </p:cNvPicPr>
          <p:nvPr/>
        </p:nvPicPr>
        <p:blipFill>
          <a:blip r:embed="rId2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7"/>
          <a:stretch>
            <a:fillRect/>
          </a:stretch>
        </p:blipFill>
        <p:spPr bwMode="auto">
          <a:xfrm>
            <a:off x="9283280" y="194326"/>
            <a:ext cx="951626" cy="89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6786860" y="246637"/>
            <a:ext cx="2094764" cy="79262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sha"/>
                <a:ea typeface="Calibri" pitchFamily="34" charset="0"/>
                <a:cs typeface="Times New Roman" pitchFamily="18" charset="0"/>
              </a:rPr>
              <a:t>Etoile validée entièrement le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altLang="fr-FR" sz="1200" dirty="0">
              <a:latin typeface="Gisha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______________________</a:t>
            </a:r>
            <a:endParaRPr kumimoji="0" lang="fr-FR" alt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6"/>
          <p:cNvSpPr>
            <a:spLocks noChangeArrowheads="1"/>
          </p:cNvSpPr>
          <p:nvPr/>
        </p:nvSpPr>
        <p:spPr bwMode="auto">
          <a:xfrm>
            <a:off x="0" y="5724525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113637" y="222500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 smtClean="0"/>
              <a:t>Etoile blanche</a:t>
            </a:r>
            <a:endParaRPr lang="fr-FR" sz="1000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968" y="448863"/>
            <a:ext cx="621474" cy="590400"/>
          </a:xfrm>
          <a:prstGeom prst="rect">
            <a:avLst/>
          </a:prstGeom>
        </p:spPr>
      </p:pic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8095280" y="4311653"/>
            <a:ext cx="2376000" cy="1872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reproduire des modèles complexes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4099978" y="1729202"/>
            <a:ext cx="2376000" cy="1872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reformer le soleil des couleurs (nuancier complet)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 Box 13"/>
          <p:cNvSpPr txBox="1">
            <a:spLocks noChangeArrowheads="1"/>
          </p:cNvSpPr>
          <p:nvPr/>
        </p:nvSpPr>
        <p:spPr bwMode="auto">
          <a:xfrm>
            <a:off x="2820841" y="4311653"/>
            <a:ext cx="2376000" cy="1872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nommer les solides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(cube, pyramide, boule, cylindre </a:t>
            </a:r>
            <a:r>
              <a:rPr lang="fr-FR" altLang="fr-FR" sz="1200" dirty="0" err="1" smtClean="0">
                <a:latin typeface="Arial" pitchFamily="34" charset="0"/>
                <a:cs typeface="Arial" pitchFamily="34" charset="0"/>
              </a:rPr>
              <a:t>etc</a:t>
            </a: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)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 Box 13"/>
          <p:cNvSpPr txBox="1">
            <a:spLocks noChangeArrowheads="1"/>
          </p:cNvSpPr>
          <p:nvPr/>
        </p:nvSpPr>
        <p:spPr bwMode="auto">
          <a:xfrm>
            <a:off x="5478354" y="4311653"/>
            <a:ext cx="2376000" cy="1872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reconstituer le cube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du trinôme en tranches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98" r="13887" b="7674"/>
          <a:stretch/>
        </p:blipFill>
        <p:spPr>
          <a:xfrm>
            <a:off x="4690134" y="2271551"/>
            <a:ext cx="1275496" cy="1233288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1" t="32604" r="13540" b="33698"/>
          <a:stretch/>
        </p:blipFill>
        <p:spPr bwMode="auto">
          <a:xfrm>
            <a:off x="3690516" y="5269157"/>
            <a:ext cx="1344653" cy="614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7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43" r="29354"/>
          <a:stretch/>
        </p:blipFill>
        <p:spPr bwMode="auto">
          <a:xfrm>
            <a:off x="2844979" y="5058595"/>
            <a:ext cx="1163862" cy="10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292" y="4800362"/>
            <a:ext cx="1869932" cy="128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9"/>
          <a:stretch/>
        </p:blipFill>
        <p:spPr>
          <a:xfrm>
            <a:off x="8367344" y="4904387"/>
            <a:ext cx="1831871" cy="1078390"/>
          </a:xfrm>
          <a:prstGeom prst="rect">
            <a:avLst/>
          </a:prstGeom>
        </p:spPr>
      </p:pic>
      <p:sp>
        <p:nvSpPr>
          <p:cNvPr id="28" name="Text Box 13"/>
          <p:cNvSpPr txBox="1">
            <a:spLocks noChangeArrowheads="1"/>
          </p:cNvSpPr>
          <p:nvPr/>
        </p:nvSpPr>
        <p:spPr bwMode="auto">
          <a:xfrm>
            <a:off x="6814432" y="1699907"/>
            <a:ext cx="2376000" cy="1892943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construire la boite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de triangles 5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Image 3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8" r="11369"/>
          <a:stretch/>
        </p:blipFill>
        <p:spPr>
          <a:xfrm>
            <a:off x="7223672" y="2156549"/>
            <a:ext cx="1728192" cy="1251376"/>
          </a:xfrm>
          <a:prstGeom prst="rect">
            <a:avLst/>
          </a:prstGeom>
        </p:spPr>
      </p:pic>
      <p:sp>
        <p:nvSpPr>
          <p:cNvPr id="30" name="Oval 12"/>
          <p:cNvSpPr>
            <a:spLocks noChangeArrowheads="1"/>
          </p:cNvSpPr>
          <p:nvPr/>
        </p:nvSpPr>
        <p:spPr bwMode="auto">
          <a:xfrm>
            <a:off x="6906966" y="2495692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dirty="0" smtClean="0"/>
              <a:t>5</a:t>
            </a:r>
            <a:endParaRPr lang="fr-FR" dirty="0"/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1314516" y="1720850"/>
            <a:ext cx="2376000" cy="1872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découvre la notion de symétrie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 Box 13"/>
          <p:cNvSpPr txBox="1">
            <a:spLocks noChangeArrowheads="1"/>
          </p:cNvSpPr>
          <p:nvPr/>
        </p:nvSpPr>
        <p:spPr bwMode="auto">
          <a:xfrm>
            <a:off x="203937" y="4293447"/>
            <a:ext cx="2376000" cy="18720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Je sais refaire un puzzle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200" dirty="0" smtClean="0">
                <a:latin typeface="Arial" pitchFamily="34" charset="0"/>
                <a:cs typeface="Arial" pitchFamily="34" charset="0"/>
              </a:rPr>
              <a:t>d’une cinquantaine de pièces</a:t>
            </a:r>
            <a:endParaRPr lang="fr-FR" altLang="fr-FR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9864">
            <a:off x="1612514" y="2290489"/>
            <a:ext cx="1142636" cy="816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1345">
            <a:off x="2459027" y="2407665"/>
            <a:ext cx="1084203" cy="774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Oval 12"/>
          <p:cNvSpPr>
            <a:spLocks noChangeArrowheads="1"/>
          </p:cNvSpPr>
          <p:nvPr/>
        </p:nvSpPr>
        <p:spPr bwMode="auto">
          <a:xfrm>
            <a:off x="5842564" y="3010268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6" name="Oval 12"/>
          <p:cNvSpPr>
            <a:spLocks noChangeArrowheads="1"/>
          </p:cNvSpPr>
          <p:nvPr/>
        </p:nvSpPr>
        <p:spPr bwMode="auto">
          <a:xfrm>
            <a:off x="4563428" y="5566894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9" name="Oval 12"/>
          <p:cNvSpPr>
            <a:spLocks noChangeArrowheads="1"/>
          </p:cNvSpPr>
          <p:nvPr/>
        </p:nvSpPr>
        <p:spPr bwMode="auto">
          <a:xfrm>
            <a:off x="7200829" y="5585100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1" name="Oval 12"/>
          <p:cNvSpPr>
            <a:spLocks noChangeArrowheads="1"/>
          </p:cNvSpPr>
          <p:nvPr/>
        </p:nvSpPr>
        <p:spPr bwMode="auto">
          <a:xfrm>
            <a:off x="8575004" y="3021280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3" name="Oval 12"/>
          <p:cNvSpPr>
            <a:spLocks noChangeArrowheads="1"/>
          </p:cNvSpPr>
          <p:nvPr/>
        </p:nvSpPr>
        <p:spPr bwMode="auto">
          <a:xfrm>
            <a:off x="3057103" y="2991538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4" name="Oval 12"/>
          <p:cNvSpPr>
            <a:spLocks noChangeArrowheads="1"/>
          </p:cNvSpPr>
          <p:nvPr/>
        </p:nvSpPr>
        <p:spPr bwMode="auto">
          <a:xfrm>
            <a:off x="9837867" y="5571360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82" t="5151" r="6892" b="54422"/>
          <a:stretch/>
        </p:blipFill>
        <p:spPr bwMode="auto">
          <a:xfrm>
            <a:off x="617126" y="4800362"/>
            <a:ext cx="1760039" cy="118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Oval 12"/>
          <p:cNvSpPr>
            <a:spLocks noChangeArrowheads="1"/>
          </p:cNvSpPr>
          <p:nvPr/>
        </p:nvSpPr>
        <p:spPr bwMode="auto">
          <a:xfrm>
            <a:off x="300419" y="5089596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1800" dirty="0" smtClean="0"/>
              <a:t>50</a:t>
            </a:r>
            <a:endParaRPr lang="fr-FR" sz="1800" dirty="0"/>
          </a:p>
        </p:txBody>
      </p:sp>
      <p:sp>
        <p:nvSpPr>
          <p:cNvPr id="42" name="Oval 12"/>
          <p:cNvSpPr>
            <a:spLocks noChangeArrowheads="1"/>
          </p:cNvSpPr>
          <p:nvPr/>
        </p:nvSpPr>
        <p:spPr bwMode="auto">
          <a:xfrm>
            <a:off x="1946524" y="5576654"/>
            <a:ext cx="633413" cy="59855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054499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5662</TotalTime>
  <Words>655</Words>
  <Application>Microsoft Office PowerPoint</Application>
  <PresentationFormat>Personnalisé</PresentationFormat>
  <Paragraphs>162</Paragraphs>
  <Slides>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NB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NB</dc:creator>
  <cp:lastModifiedBy>NB</cp:lastModifiedBy>
  <cp:revision>50</cp:revision>
  <cp:lastPrinted>2019-08-26T10:44:45Z</cp:lastPrinted>
  <dcterms:created xsi:type="dcterms:W3CDTF">2019-08-11T14:25:50Z</dcterms:created>
  <dcterms:modified xsi:type="dcterms:W3CDTF">2019-10-22T18:32:01Z</dcterms:modified>
</cp:coreProperties>
</file>