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1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0693400" cy="7561263"/>
  <p:notesSz cx="6858000" cy="9945688"/>
  <p:defaultTextStyle>
    <a:defPPr>
      <a:defRPr lang="fr-FR"/>
    </a:defPPr>
    <a:lvl1pPr marL="0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21528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43056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564584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086112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607640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129168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650696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172224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427" autoAdjust="0"/>
    <p:restoredTop sz="94660"/>
  </p:normalViewPr>
  <p:slideViewPr>
    <p:cSldViewPr>
      <p:cViewPr>
        <p:scale>
          <a:sx n="60" d="100"/>
          <a:sy n="60" d="100"/>
        </p:scale>
        <p:origin x="-2664" y="-1038"/>
      </p:cViewPr>
      <p:guideLst>
        <p:guide orient="horz" pos="2382"/>
        <p:guide pos="336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B04930-D86B-44BB-AB01-100E302D42DE}" type="datetimeFigureOut">
              <a:rPr lang="fr-FR" smtClean="0"/>
              <a:t>22/10/2019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9446678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9446678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C4DF88-8531-4971-9532-9A1C835D236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977537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802005" y="2348894"/>
            <a:ext cx="9089391" cy="1620771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604011" y="4284715"/>
            <a:ext cx="7485380" cy="193232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215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30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5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61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7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91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506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22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DA29E-28CA-4D15-9A29-2E74CD14AB20}" type="datetimeFigureOut">
              <a:rPr lang="fr-FR" smtClean="0"/>
              <a:t>22/10/2019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FC89A-1751-4C3B-9FF8-4AA67E6F15C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24177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DA29E-28CA-4D15-9A29-2E74CD14AB20}" type="datetimeFigureOut">
              <a:rPr lang="fr-FR" smtClean="0"/>
              <a:t>22/10/2019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FC89A-1751-4C3B-9FF8-4AA67E6F15C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38727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5814535" y="404319"/>
            <a:ext cx="1804512" cy="8600937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01004" y="404319"/>
            <a:ext cx="5235311" cy="8600937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DA29E-28CA-4D15-9A29-2E74CD14AB20}" type="datetimeFigureOut">
              <a:rPr lang="fr-FR" smtClean="0"/>
              <a:t>22/10/2019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FC89A-1751-4C3B-9FF8-4AA67E6F15C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235495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DA29E-28CA-4D15-9A29-2E74CD14AB20}" type="datetimeFigureOut">
              <a:rPr lang="fr-FR" smtClean="0"/>
              <a:t>22/10/2019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FC89A-1751-4C3B-9FF8-4AA67E6F15C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06361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44705" y="4858812"/>
            <a:ext cx="9089391" cy="1501751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44705" y="3204787"/>
            <a:ext cx="9089391" cy="1654025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528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305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45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611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76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916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5069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7222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DA29E-28CA-4D15-9A29-2E74CD14AB20}" type="datetimeFigureOut">
              <a:rPr lang="fr-FR" smtClean="0"/>
              <a:t>22/10/2019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FC89A-1751-4C3B-9FF8-4AA67E6F15C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74912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01004" y="2352393"/>
            <a:ext cx="3519911" cy="6652862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099138" y="2352393"/>
            <a:ext cx="3519911" cy="6652862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DA29E-28CA-4D15-9A29-2E74CD14AB20}" type="datetimeFigureOut">
              <a:rPr lang="fr-FR" smtClean="0"/>
              <a:t>22/10/2019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FC89A-1751-4C3B-9FF8-4AA67E6F15C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829239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34671" y="302802"/>
            <a:ext cx="9624060" cy="126021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534672" y="1692534"/>
            <a:ext cx="4724775" cy="705367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534672" y="2397901"/>
            <a:ext cx="4724775" cy="435647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5432100" y="1692534"/>
            <a:ext cx="4726631" cy="705367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5432100" y="2397901"/>
            <a:ext cx="4726631" cy="435647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DA29E-28CA-4D15-9A29-2E74CD14AB20}" type="datetimeFigureOut">
              <a:rPr lang="fr-FR" smtClean="0"/>
              <a:t>22/10/2019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FC89A-1751-4C3B-9FF8-4AA67E6F15C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275331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DA29E-28CA-4D15-9A29-2E74CD14AB20}" type="datetimeFigureOut">
              <a:rPr lang="fr-FR" smtClean="0"/>
              <a:t>22/10/2019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FC89A-1751-4C3B-9FF8-4AA67E6F15C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53571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DA29E-28CA-4D15-9A29-2E74CD14AB20}" type="datetimeFigureOut">
              <a:rPr lang="fr-FR" smtClean="0"/>
              <a:t>22/10/2019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FC89A-1751-4C3B-9FF8-4AA67E6F15C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059491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34671" y="301051"/>
            <a:ext cx="3518056" cy="1281214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180823" y="301051"/>
            <a:ext cx="5977909" cy="6453329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534671" y="1582265"/>
            <a:ext cx="3518056" cy="5172115"/>
          </a:xfrm>
        </p:spPr>
        <p:txBody>
          <a:bodyPr/>
          <a:lstStyle>
            <a:lvl1pPr marL="0" indent="0">
              <a:buNone/>
              <a:defRPr sz="1600"/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DA29E-28CA-4D15-9A29-2E74CD14AB20}" type="datetimeFigureOut">
              <a:rPr lang="fr-FR" smtClean="0"/>
              <a:t>22/10/2019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FC89A-1751-4C3B-9FF8-4AA67E6F15C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812608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095981" y="5292885"/>
            <a:ext cx="6416040" cy="624855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095981" y="675613"/>
            <a:ext cx="6416040" cy="4536758"/>
          </a:xfrm>
        </p:spPr>
        <p:txBody>
          <a:bodyPr/>
          <a:lstStyle>
            <a:lvl1pPr marL="0" indent="0">
              <a:buNone/>
              <a:defRPr sz="3700"/>
            </a:lvl1pPr>
            <a:lvl2pPr marL="521528" indent="0">
              <a:buNone/>
              <a:defRPr sz="3200"/>
            </a:lvl2pPr>
            <a:lvl3pPr marL="1043056" indent="0">
              <a:buNone/>
              <a:defRPr sz="2700"/>
            </a:lvl3pPr>
            <a:lvl4pPr marL="1564584" indent="0">
              <a:buNone/>
              <a:defRPr sz="2300"/>
            </a:lvl4pPr>
            <a:lvl5pPr marL="2086112" indent="0">
              <a:buNone/>
              <a:defRPr sz="2300"/>
            </a:lvl5pPr>
            <a:lvl6pPr marL="2607640" indent="0">
              <a:buNone/>
              <a:defRPr sz="2300"/>
            </a:lvl6pPr>
            <a:lvl7pPr marL="3129168" indent="0">
              <a:buNone/>
              <a:defRPr sz="2300"/>
            </a:lvl7pPr>
            <a:lvl8pPr marL="3650696" indent="0">
              <a:buNone/>
              <a:defRPr sz="2300"/>
            </a:lvl8pPr>
            <a:lvl9pPr marL="4172224" indent="0">
              <a:buNone/>
              <a:defRPr sz="23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095981" y="5917740"/>
            <a:ext cx="6416040" cy="887397"/>
          </a:xfrm>
        </p:spPr>
        <p:txBody>
          <a:bodyPr/>
          <a:lstStyle>
            <a:lvl1pPr marL="0" indent="0">
              <a:buNone/>
              <a:defRPr sz="1600"/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DA29E-28CA-4D15-9A29-2E74CD14AB20}" type="datetimeFigureOut">
              <a:rPr lang="fr-FR" smtClean="0"/>
              <a:t>22/10/2019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FC89A-1751-4C3B-9FF8-4AA67E6F15C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48776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534671" y="302802"/>
            <a:ext cx="9624060" cy="1260210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534671" y="1764296"/>
            <a:ext cx="9624060" cy="4990084"/>
          </a:xfrm>
          <a:prstGeom prst="rect">
            <a:avLst/>
          </a:prstGeom>
        </p:spPr>
        <p:txBody>
          <a:bodyPr vert="horz" lIns="104306" tIns="52153" rIns="104306" bIns="52153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534671" y="7008172"/>
            <a:ext cx="2495127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6DA29E-28CA-4D15-9A29-2E74CD14AB20}" type="datetimeFigureOut">
              <a:rPr lang="fr-FR" smtClean="0"/>
              <a:t>22/10/2019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653579" y="7008172"/>
            <a:ext cx="3386243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7663604" y="7008172"/>
            <a:ext cx="2495127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BFC89A-1751-4C3B-9FF8-4AA67E6F15C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40856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043056" rtl="0" eaLnBrk="1" latinLnBrk="0" hangingPunct="1">
        <a:spcBef>
          <a:spcPct val="0"/>
        </a:spcBef>
        <a:buNone/>
        <a:defRPr sz="5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91146" indent="-391146" algn="l" defTabSz="1043056" rtl="0" eaLnBrk="1" latinLnBrk="0" hangingPunct="1">
        <a:spcBef>
          <a:spcPct val="20000"/>
        </a:spcBef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847483" indent="-325955" algn="l" defTabSz="1043056" rtl="0" eaLnBrk="1" latinLnBrk="0" hangingPunct="1">
        <a:spcBef>
          <a:spcPct val="20000"/>
        </a:spcBef>
        <a:buFont typeface="Arial" panose="020B0604020202020204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303820" indent="-260764" algn="l" defTabSz="1043056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825348" indent="-260764" algn="l" defTabSz="1043056" rtl="0" eaLnBrk="1" latinLnBrk="0" hangingPunct="1">
        <a:spcBef>
          <a:spcPct val="20000"/>
        </a:spcBef>
        <a:buFont typeface="Arial" panose="020B0604020202020204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46876" indent="-260764" algn="l" defTabSz="1043056" rtl="0" eaLnBrk="1" latinLnBrk="0" hangingPunct="1">
        <a:spcBef>
          <a:spcPct val="20000"/>
        </a:spcBef>
        <a:buFont typeface="Arial" panose="020B0604020202020204" pitchFamily="34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68404" indent="-260764" algn="l" defTabSz="1043056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932" indent="-260764" algn="l" defTabSz="1043056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1460" indent="-260764" algn="l" defTabSz="1043056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2988" indent="-260764" algn="l" defTabSz="1043056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52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305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58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6112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64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916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69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222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2.jpeg"/><Relationship Id="rId7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4.jpeg"/><Relationship Id="rId10" Type="http://schemas.openxmlformats.org/officeDocument/2006/relationships/image" Target="../media/image8.png"/><Relationship Id="rId4" Type="http://schemas.openxmlformats.org/officeDocument/2006/relationships/image" Target="../media/image3.jpeg"/><Relationship Id="rId9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png"/><Relationship Id="rId7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10" Type="http://schemas.openxmlformats.org/officeDocument/2006/relationships/image" Target="../media/image16.png"/><Relationship Id="rId4" Type="http://schemas.openxmlformats.org/officeDocument/2006/relationships/image" Target="../media/image10.jpeg"/><Relationship Id="rId9" Type="http://schemas.openxmlformats.org/officeDocument/2006/relationships/image" Target="../media/image15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7.png"/><Relationship Id="rId7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Relationship Id="rId9" Type="http://schemas.openxmlformats.org/officeDocument/2006/relationships/image" Target="../media/image2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4.png"/><Relationship Id="rId7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30.png"/><Relationship Id="rId7" Type="http://schemas.openxmlformats.org/officeDocument/2006/relationships/image" Target="../media/image3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jpeg"/><Relationship Id="rId5" Type="http://schemas.openxmlformats.org/officeDocument/2006/relationships/image" Target="../media/image32.png"/><Relationship Id="rId4" Type="http://schemas.openxmlformats.org/officeDocument/2006/relationships/image" Target="../media/image31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6.png"/><Relationship Id="rId7" Type="http://schemas.openxmlformats.org/officeDocument/2006/relationships/image" Target="../media/image4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image" Target="../media/image42.png"/><Relationship Id="rId7" Type="http://schemas.openxmlformats.org/officeDocument/2006/relationships/image" Target="../media/image4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pn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54.png"/><Relationship Id="rId7" Type="http://schemas.openxmlformats.org/officeDocument/2006/relationships/image" Target="../media/image5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7.png"/><Relationship Id="rId5" Type="http://schemas.openxmlformats.org/officeDocument/2006/relationships/image" Target="../media/image56.jpeg"/><Relationship Id="rId4" Type="http://schemas.openxmlformats.org/officeDocument/2006/relationships/image" Target="../media/image55.jpeg"/><Relationship Id="rId9" Type="http://schemas.openxmlformats.org/officeDocument/2006/relationships/image" Target="../media/image6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 Box 13"/>
          <p:cNvSpPr txBox="1">
            <a:spLocks noChangeArrowheads="1"/>
          </p:cNvSpPr>
          <p:nvPr/>
        </p:nvSpPr>
        <p:spPr bwMode="auto">
          <a:xfrm>
            <a:off x="2861439" y="1638811"/>
            <a:ext cx="2376000" cy="2314408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Je sais me déplacer en portant un objet   </a:t>
            </a:r>
          </a:p>
        </p:txBody>
      </p:sp>
      <p:sp>
        <p:nvSpPr>
          <p:cNvPr id="29" name="Text Box 13"/>
          <p:cNvSpPr txBox="1">
            <a:spLocks noChangeArrowheads="1"/>
          </p:cNvSpPr>
          <p:nvPr/>
        </p:nvSpPr>
        <p:spPr bwMode="auto">
          <a:xfrm>
            <a:off x="8191035" y="1614057"/>
            <a:ext cx="2376000" cy="2377597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Je sais ranger les ateliers à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altLang="fr-FR" sz="1200" dirty="0" smtClean="0">
                <a:latin typeface="Arial" pitchFamily="34" charset="0"/>
                <a:cs typeface="Arial" pitchFamily="34" charset="0"/>
              </a:rPr>
              <a:t>Leur bon emplacement</a:t>
            </a:r>
            <a:endParaRPr kumimoji="0" lang="fr-FR" altLang="fr-FR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AutoShape 5"/>
          <p:cNvSpPr>
            <a:spLocks noChangeArrowheads="1"/>
          </p:cNvSpPr>
          <p:nvPr/>
        </p:nvSpPr>
        <p:spPr bwMode="auto">
          <a:xfrm>
            <a:off x="203937" y="246636"/>
            <a:ext cx="6272041" cy="79262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21600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  </a:t>
            </a:r>
            <a:r>
              <a:rPr lang="fr-FR" altLang="fr-FR" sz="2000" dirty="0" smtClean="0">
                <a:latin typeface="Arial Rounded MT Bold" pitchFamily="34" charset="0"/>
                <a:cs typeface="Times New Roman" pitchFamily="18" charset="0"/>
              </a:rPr>
              <a:t>Motricité fine</a:t>
            </a:r>
            <a:r>
              <a:rPr kumimoji="0" lang="fr-FR" altLang="fr-F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fr-FR" altLang="fr-FR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AutoShape 6"/>
          <p:cNvSpPr>
            <a:spLocks noChangeArrowheads="1"/>
          </p:cNvSpPr>
          <p:nvPr/>
        </p:nvSpPr>
        <p:spPr bwMode="auto">
          <a:xfrm>
            <a:off x="9162193" y="120950"/>
            <a:ext cx="1193800" cy="10440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>
            <a:solidFill>
              <a:srgbClr val="000000"/>
            </a:solidFill>
            <a:prstDash val="dash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2055" name="Picture 7" descr="Logo Etoile vierge"/>
          <p:cNvPicPr>
            <a:picLocks noChangeAspect="1" noChangeArrowheads="1"/>
          </p:cNvPicPr>
          <p:nvPr/>
        </p:nvPicPr>
        <p:blipFill>
          <a:blip r:embed="rId2">
            <a:lum bright="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37"/>
          <a:stretch>
            <a:fillRect/>
          </a:stretch>
        </p:blipFill>
        <p:spPr bwMode="auto">
          <a:xfrm>
            <a:off x="5415049" y="432628"/>
            <a:ext cx="621312" cy="588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Logo Etoile vierge"/>
          <p:cNvPicPr>
            <a:picLocks noChangeAspect="1" noChangeArrowheads="1"/>
          </p:cNvPicPr>
          <p:nvPr/>
        </p:nvPicPr>
        <p:blipFill>
          <a:blip r:embed="rId2">
            <a:lum bright="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37"/>
          <a:stretch>
            <a:fillRect/>
          </a:stretch>
        </p:blipFill>
        <p:spPr bwMode="auto">
          <a:xfrm>
            <a:off x="9283280" y="194326"/>
            <a:ext cx="951626" cy="897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Box 13"/>
          <p:cNvSpPr txBox="1">
            <a:spLocks noChangeArrowheads="1"/>
          </p:cNvSpPr>
          <p:nvPr/>
        </p:nvSpPr>
        <p:spPr bwMode="auto">
          <a:xfrm>
            <a:off x="192534" y="1638811"/>
            <a:ext cx="2376000" cy="2337806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Je sais me déplacer avec aisance et sans bruit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dans la classe </a:t>
            </a:r>
          </a:p>
        </p:txBody>
      </p:sp>
      <p:sp>
        <p:nvSpPr>
          <p:cNvPr id="11" name="AutoShape 11"/>
          <p:cNvSpPr>
            <a:spLocks noChangeArrowheads="1"/>
          </p:cNvSpPr>
          <p:nvPr/>
        </p:nvSpPr>
        <p:spPr bwMode="auto">
          <a:xfrm>
            <a:off x="6786860" y="246637"/>
            <a:ext cx="2094764" cy="792626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isha"/>
                <a:ea typeface="Calibri" pitchFamily="34" charset="0"/>
                <a:cs typeface="Times New Roman" pitchFamily="18" charset="0"/>
              </a:rPr>
              <a:t>Etoile validée entièrement le 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fr-FR" altLang="fr-FR" sz="1200" dirty="0">
              <a:latin typeface="Gisha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______________________</a:t>
            </a:r>
            <a:endParaRPr kumimoji="0" lang="fr-FR" altLang="fr-FR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ZoneTexte 21"/>
          <p:cNvSpPr txBox="1"/>
          <p:nvPr/>
        </p:nvSpPr>
        <p:spPr>
          <a:xfrm>
            <a:off x="5113637" y="222500"/>
            <a:ext cx="12241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00" b="1" dirty="0" smtClean="0"/>
              <a:t>Etoile blanche</a:t>
            </a:r>
            <a:endParaRPr lang="fr-FR" sz="1000" b="1" dirty="0"/>
          </a:p>
        </p:txBody>
      </p:sp>
      <p:sp>
        <p:nvSpPr>
          <p:cNvPr id="24" name="Text Box 13"/>
          <p:cNvSpPr txBox="1">
            <a:spLocks noChangeArrowheads="1"/>
          </p:cNvSpPr>
          <p:nvPr/>
        </p:nvSpPr>
        <p:spPr bwMode="auto">
          <a:xfrm>
            <a:off x="5515785" y="1627112"/>
            <a:ext cx="2376000" cy="2337806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Je sais déplacer et ranger une chaise ou un petit</a:t>
            </a:r>
            <a:r>
              <a:rPr kumimoji="0" lang="fr-FR" altLang="fr-FR" sz="1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meuble</a:t>
            </a:r>
            <a:endParaRPr kumimoji="0" lang="fr-FR" altLang="fr-FR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Text Box 1"/>
          <p:cNvSpPr txBox="1">
            <a:spLocks noChangeArrowheads="1"/>
          </p:cNvSpPr>
          <p:nvPr/>
        </p:nvSpPr>
        <p:spPr bwMode="auto">
          <a:xfrm>
            <a:off x="12244945" y="2807714"/>
            <a:ext cx="849313" cy="1027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38" name="Text Box 13"/>
          <p:cNvSpPr txBox="1">
            <a:spLocks noChangeArrowheads="1"/>
          </p:cNvSpPr>
          <p:nvPr/>
        </p:nvSpPr>
        <p:spPr bwMode="auto">
          <a:xfrm>
            <a:off x="1078073" y="4555622"/>
            <a:ext cx="2376000" cy="2337806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Je sais utiliser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la</a:t>
            </a:r>
            <a:r>
              <a:rPr kumimoji="0" lang="fr-FR" altLang="fr-FR" sz="1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pelle et la balayette</a:t>
            </a:r>
            <a:endParaRPr kumimoji="0" lang="fr-FR" altLang="fr-FR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" name="Text Box 13"/>
          <p:cNvSpPr txBox="1">
            <a:spLocks noChangeArrowheads="1"/>
          </p:cNvSpPr>
          <p:nvPr/>
        </p:nvSpPr>
        <p:spPr bwMode="auto">
          <a:xfrm>
            <a:off x="4227049" y="4555622"/>
            <a:ext cx="2376000" cy="2337806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Je sais aller me laver les mains</a:t>
            </a:r>
          </a:p>
        </p:txBody>
      </p:sp>
      <p:sp>
        <p:nvSpPr>
          <p:cNvPr id="40" name="Text Box 13"/>
          <p:cNvSpPr txBox="1">
            <a:spLocks noChangeArrowheads="1"/>
          </p:cNvSpPr>
          <p:nvPr/>
        </p:nvSpPr>
        <p:spPr bwMode="auto">
          <a:xfrm>
            <a:off x="7357632" y="4579992"/>
            <a:ext cx="2376000" cy="2337806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Je sais rouler et dérouler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un tapis</a:t>
            </a: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92" t="32911" r="50000" b="10183"/>
          <a:stretch/>
        </p:blipFill>
        <p:spPr>
          <a:xfrm>
            <a:off x="3380531" y="2175075"/>
            <a:ext cx="1390105" cy="1603136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02" t="10942" r="32950" b="36231"/>
          <a:stretch/>
        </p:blipFill>
        <p:spPr>
          <a:xfrm>
            <a:off x="398062" y="2506326"/>
            <a:ext cx="1873363" cy="1248526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578" t="12392" r="38526" b="22789"/>
          <a:stretch/>
        </p:blipFill>
        <p:spPr>
          <a:xfrm>
            <a:off x="5862970" y="2132354"/>
            <a:ext cx="1681629" cy="1820865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64" t="6969" r="15306" b="19580"/>
          <a:stretch/>
        </p:blipFill>
        <p:spPr>
          <a:xfrm>
            <a:off x="8516963" y="2260822"/>
            <a:ext cx="1698063" cy="1574004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832" y="5364807"/>
            <a:ext cx="1800482" cy="1350362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92" r="6949"/>
          <a:stretch/>
        </p:blipFill>
        <p:spPr bwMode="auto">
          <a:xfrm>
            <a:off x="4305365" y="4974308"/>
            <a:ext cx="2170613" cy="1794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860" b="12172"/>
          <a:stretch/>
        </p:blipFill>
        <p:spPr bwMode="auto">
          <a:xfrm>
            <a:off x="7432058" y="5150678"/>
            <a:ext cx="2227147" cy="1252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Oval 12"/>
          <p:cNvSpPr>
            <a:spLocks noChangeArrowheads="1"/>
          </p:cNvSpPr>
          <p:nvPr/>
        </p:nvSpPr>
        <p:spPr bwMode="auto">
          <a:xfrm>
            <a:off x="1935121" y="3378064"/>
            <a:ext cx="633413" cy="598553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7" name="Oval 12"/>
          <p:cNvSpPr>
            <a:spLocks noChangeArrowheads="1"/>
          </p:cNvSpPr>
          <p:nvPr/>
        </p:nvSpPr>
        <p:spPr bwMode="auto">
          <a:xfrm>
            <a:off x="4604026" y="3354666"/>
            <a:ext cx="633413" cy="598553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30" name="Oval 12"/>
          <p:cNvSpPr>
            <a:spLocks noChangeArrowheads="1"/>
          </p:cNvSpPr>
          <p:nvPr/>
        </p:nvSpPr>
        <p:spPr bwMode="auto">
          <a:xfrm>
            <a:off x="5969636" y="6294874"/>
            <a:ext cx="633413" cy="598553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6" name="Oval 12"/>
          <p:cNvSpPr>
            <a:spLocks noChangeArrowheads="1"/>
          </p:cNvSpPr>
          <p:nvPr/>
        </p:nvSpPr>
        <p:spPr bwMode="auto">
          <a:xfrm>
            <a:off x="2820660" y="6294875"/>
            <a:ext cx="633413" cy="598553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8" name="Oval 12"/>
          <p:cNvSpPr>
            <a:spLocks noChangeArrowheads="1"/>
          </p:cNvSpPr>
          <p:nvPr/>
        </p:nvSpPr>
        <p:spPr bwMode="auto">
          <a:xfrm>
            <a:off x="9898319" y="3378063"/>
            <a:ext cx="633413" cy="598553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31" name="Oval 12"/>
          <p:cNvSpPr>
            <a:spLocks noChangeArrowheads="1"/>
          </p:cNvSpPr>
          <p:nvPr/>
        </p:nvSpPr>
        <p:spPr bwMode="auto">
          <a:xfrm>
            <a:off x="7258372" y="3360333"/>
            <a:ext cx="633413" cy="598553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32" name="Oval 12"/>
          <p:cNvSpPr>
            <a:spLocks noChangeArrowheads="1"/>
          </p:cNvSpPr>
          <p:nvPr/>
        </p:nvSpPr>
        <p:spPr bwMode="auto">
          <a:xfrm>
            <a:off x="9097752" y="6319245"/>
            <a:ext cx="633413" cy="598553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175315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AutoShape 5"/>
          <p:cNvSpPr>
            <a:spLocks noChangeArrowheads="1"/>
          </p:cNvSpPr>
          <p:nvPr/>
        </p:nvSpPr>
        <p:spPr bwMode="auto">
          <a:xfrm>
            <a:off x="203937" y="246636"/>
            <a:ext cx="6272041" cy="79262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21600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  </a:t>
            </a:r>
            <a:r>
              <a:rPr lang="fr-FR" altLang="fr-FR" sz="2000" dirty="0" smtClean="0">
                <a:latin typeface="Arial Rounded MT Bold" pitchFamily="34" charset="0"/>
                <a:cs typeface="Times New Roman" pitchFamily="18" charset="0"/>
              </a:rPr>
              <a:t>Motricité fine</a:t>
            </a:r>
            <a:r>
              <a:rPr kumimoji="0" lang="fr-FR" altLang="fr-F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fr-FR" altLang="fr-FR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AutoShape 6"/>
          <p:cNvSpPr>
            <a:spLocks noChangeArrowheads="1"/>
          </p:cNvSpPr>
          <p:nvPr/>
        </p:nvSpPr>
        <p:spPr bwMode="auto">
          <a:xfrm>
            <a:off x="9162193" y="120950"/>
            <a:ext cx="1193800" cy="10440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>
            <a:solidFill>
              <a:srgbClr val="000000"/>
            </a:solidFill>
            <a:prstDash val="dash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2050" name="Picture 2" descr="Logo Etoile vierge"/>
          <p:cNvPicPr>
            <a:picLocks noChangeAspect="1" noChangeArrowheads="1"/>
          </p:cNvPicPr>
          <p:nvPr/>
        </p:nvPicPr>
        <p:blipFill>
          <a:blip r:embed="rId2">
            <a:lum bright="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37"/>
          <a:stretch>
            <a:fillRect/>
          </a:stretch>
        </p:blipFill>
        <p:spPr bwMode="auto">
          <a:xfrm>
            <a:off x="9283280" y="194326"/>
            <a:ext cx="951626" cy="897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 Box 1"/>
          <p:cNvSpPr txBox="1">
            <a:spLocks noChangeArrowheads="1"/>
          </p:cNvSpPr>
          <p:nvPr/>
        </p:nvSpPr>
        <p:spPr bwMode="auto">
          <a:xfrm>
            <a:off x="4232275" y="693738"/>
            <a:ext cx="849313" cy="1027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1" name="AutoShape 11"/>
          <p:cNvSpPr>
            <a:spLocks noChangeArrowheads="1"/>
          </p:cNvSpPr>
          <p:nvPr/>
        </p:nvSpPr>
        <p:spPr bwMode="auto">
          <a:xfrm>
            <a:off x="6786860" y="246637"/>
            <a:ext cx="2094764" cy="792626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isha"/>
                <a:ea typeface="Calibri" pitchFamily="34" charset="0"/>
                <a:cs typeface="Times New Roman" pitchFamily="18" charset="0"/>
              </a:rPr>
              <a:t>Etoile entièrement validée le 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fr-FR" altLang="fr-FR" sz="1200" dirty="0">
              <a:latin typeface="Gisha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______________________</a:t>
            </a:r>
            <a:endParaRPr kumimoji="0" lang="fr-FR" altLang="fr-FR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ZoneTexte 21"/>
          <p:cNvSpPr txBox="1"/>
          <p:nvPr/>
        </p:nvSpPr>
        <p:spPr>
          <a:xfrm>
            <a:off x="5113637" y="222500"/>
            <a:ext cx="12241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00" b="1" dirty="0" smtClean="0"/>
              <a:t>Etoile rose</a:t>
            </a:r>
            <a:endParaRPr lang="fr-FR" sz="1000" b="1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2515" y="398538"/>
            <a:ext cx="621472" cy="590400"/>
          </a:xfrm>
          <a:prstGeom prst="rect">
            <a:avLst/>
          </a:prstGeom>
        </p:spPr>
      </p:pic>
      <p:sp>
        <p:nvSpPr>
          <p:cNvPr id="44" name="Text Box 13"/>
          <p:cNvSpPr txBox="1">
            <a:spLocks noChangeArrowheads="1"/>
          </p:cNvSpPr>
          <p:nvPr/>
        </p:nvSpPr>
        <p:spPr bwMode="auto">
          <a:xfrm>
            <a:off x="2861439" y="1638811"/>
            <a:ext cx="2376000" cy="2314408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Je visser / dévisser des boulons.</a:t>
            </a:r>
          </a:p>
        </p:txBody>
      </p:sp>
      <p:sp>
        <p:nvSpPr>
          <p:cNvPr id="45" name="Text Box 13"/>
          <p:cNvSpPr txBox="1">
            <a:spLocks noChangeArrowheads="1"/>
          </p:cNvSpPr>
          <p:nvPr/>
        </p:nvSpPr>
        <p:spPr bwMode="auto">
          <a:xfrm>
            <a:off x="8191035" y="1614057"/>
            <a:ext cx="2376000" cy="2377597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fr-FR" altLang="fr-FR" sz="1200" dirty="0">
                <a:latin typeface="Arial" pitchFamily="34" charset="0"/>
                <a:cs typeface="Arial" pitchFamily="34" charset="0"/>
              </a:rPr>
              <a:t>Je sais </a:t>
            </a:r>
            <a:r>
              <a:rPr lang="fr-FR" altLang="fr-FR" sz="1200" dirty="0" smtClean="0">
                <a:latin typeface="Arial" pitchFamily="34" charset="0"/>
                <a:cs typeface="Arial" pitchFamily="34" charset="0"/>
              </a:rPr>
              <a:t>plier des chaussettes</a:t>
            </a:r>
            <a:endParaRPr lang="fr-FR" altLang="fr-FR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6" name="Text Box 13"/>
          <p:cNvSpPr txBox="1">
            <a:spLocks noChangeArrowheads="1"/>
          </p:cNvSpPr>
          <p:nvPr/>
        </p:nvSpPr>
        <p:spPr bwMode="auto">
          <a:xfrm>
            <a:off x="192534" y="1638811"/>
            <a:ext cx="2376000" cy="2337806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Je sais essuyer une table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après l’avoir salie</a:t>
            </a:r>
          </a:p>
        </p:txBody>
      </p:sp>
      <p:sp>
        <p:nvSpPr>
          <p:cNvPr id="47" name="Text Box 13"/>
          <p:cNvSpPr txBox="1">
            <a:spLocks noChangeArrowheads="1"/>
          </p:cNvSpPr>
          <p:nvPr/>
        </p:nvSpPr>
        <p:spPr bwMode="auto">
          <a:xfrm>
            <a:off x="5515785" y="1627112"/>
            <a:ext cx="2376000" cy="2337806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Je sais utiliser une grosse pince pour déplacer des objets (1)</a:t>
            </a:r>
          </a:p>
        </p:txBody>
      </p:sp>
      <p:sp>
        <p:nvSpPr>
          <p:cNvPr id="48" name="Text Box 13"/>
          <p:cNvSpPr txBox="1">
            <a:spLocks noChangeArrowheads="1"/>
          </p:cNvSpPr>
          <p:nvPr/>
        </p:nvSpPr>
        <p:spPr bwMode="auto">
          <a:xfrm>
            <a:off x="1078073" y="4555622"/>
            <a:ext cx="2376000" cy="2337806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Je sais verser et transvaser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des graines</a:t>
            </a:r>
          </a:p>
        </p:txBody>
      </p:sp>
      <p:sp>
        <p:nvSpPr>
          <p:cNvPr id="49" name="Text Box 13"/>
          <p:cNvSpPr txBox="1">
            <a:spLocks noChangeArrowheads="1"/>
          </p:cNvSpPr>
          <p:nvPr/>
        </p:nvSpPr>
        <p:spPr bwMode="auto">
          <a:xfrm>
            <a:off x="4227049" y="4555622"/>
            <a:ext cx="2376000" cy="2337806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Je sais ouvrir / fermer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des  pressions</a:t>
            </a:r>
          </a:p>
        </p:txBody>
      </p:sp>
      <p:sp>
        <p:nvSpPr>
          <p:cNvPr id="50" name="Text Box 13"/>
          <p:cNvSpPr txBox="1">
            <a:spLocks noChangeArrowheads="1"/>
          </p:cNvSpPr>
          <p:nvPr/>
        </p:nvSpPr>
        <p:spPr bwMode="auto">
          <a:xfrm>
            <a:off x="7357632" y="4579992"/>
            <a:ext cx="2376000" cy="2337806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Je sais découper un pâton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de pâte à modeler</a:t>
            </a: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534" y="2245648"/>
            <a:ext cx="2064000" cy="15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1636" y="2211704"/>
            <a:ext cx="2112001" cy="158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9773" y="2245648"/>
            <a:ext cx="2064000" cy="15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7035" y="2173586"/>
            <a:ext cx="2064000" cy="15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53" t="13585"/>
          <a:stretch/>
        </p:blipFill>
        <p:spPr bwMode="auto">
          <a:xfrm>
            <a:off x="1214552" y="5190315"/>
            <a:ext cx="2103041" cy="1431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7" name="Picture 2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573517" y="5274687"/>
            <a:ext cx="1683062" cy="12622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0" name="Picture 36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18" t="22645" r="26297" b="12664"/>
          <a:stretch/>
        </p:blipFill>
        <p:spPr bwMode="auto">
          <a:xfrm>
            <a:off x="7526362" y="5234939"/>
            <a:ext cx="2038540" cy="1572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" name="Oval 12"/>
          <p:cNvSpPr>
            <a:spLocks noChangeArrowheads="1"/>
          </p:cNvSpPr>
          <p:nvPr/>
        </p:nvSpPr>
        <p:spPr bwMode="auto">
          <a:xfrm>
            <a:off x="1935121" y="3378064"/>
            <a:ext cx="633413" cy="598553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60" name="Oval 12"/>
          <p:cNvSpPr>
            <a:spLocks noChangeArrowheads="1"/>
          </p:cNvSpPr>
          <p:nvPr/>
        </p:nvSpPr>
        <p:spPr bwMode="auto">
          <a:xfrm>
            <a:off x="4604026" y="3354666"/>
            <a:ext cx="633413" cy="598553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61" name="Oval 12"/>
          <p:cNvSpPr>
            <a:spLocks noChangeArrowheads="1"/>
          </p:cNvSpPr>
          <p:nvPr/>
        </p:nvSpPr>
        <p:spPr bwMode="auto">
          <a:xfrm>
            <a:off x="5969636" y="6294874"/>
            <a:ext cx="633413" cy="598553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62" name="Oval 12"/>
          <p:cNvSpPr>
            <a:spLocks noChangeArrowheads="1"/>
          </p:cNvSpPr>
          <p:nvPr/>
        </p:nvSpPr>
        <p:spPr bwMode="auto">
          <a:xfrm>
            <a:off x="2820660" y="6294875"/>
            <a:ext cx="633413" cy="598553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63" name="Oval 12"/>
          <p:cNvSpPr>
            <a:spLocks noChangeArrowheads="1"/>
          </p:cNvSpPr>
          <p:nvPr/>
        </p:nvSpPr>
        <p:spPr bwMode="auto">
          <a:xfrm>
            <a:off x="9898319" y="3378063"/>
            <a:ext cx="633413" cy="598553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64" name="Oval 12"/>
          <p:cNvSpPr>
            <a:spLocks noChangeArrowheads="1"/>
          </p:cNvSpPr>
          <p:nvPr/>
        </p:nvSpPr>
        <p:spPr bwMode="auto">
          <a:xfrm>
            <a:off x="7258372" y="3360333"/>
            <a:ext cx="633413" cy="598553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65" name="Oval 12"/>
          <p:cNvSpPr>
            <a:spLocks noChangeArrowheads="1"/>
          </p:cNvSpPr>
          <p:nvPr/>
        </p:nvSpPr>
        <p:spPr bwMode="auto">
          <a:xfrm>
            <a:off x="9097752" y="6319245"/>
            <a:ext cx="633413" cy="598553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650891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 Box 13"/>
          <p:cNvSpPr txBox="1">
            <a:spLocks noChangeArrowheads="1"/>
          </p:cNvSpPr>
          <p:nvPr/>
        </p:nvSpPr>
        <p:spPr bwMode="auto">
          <a:xfrm>
            <a:off x="7564504" y="4657457"/>
            <a:ext cx="2376000" cy="23400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fr-FR" altLang="fr-FR" sz="1200" dirty="0" smtClean="0">
                <a:latin typeface="Arial" pitchFamily="34" charset="0"/>
                <a:cs typeface="Arial" pitchFamily="34" charset="0"/>
              </a:rPr>
              <a:t>Je sais découper des bandes étroites de papier</a:t>
            </a:r>
            <a:endParaRPr lang="fr-FR" altLang="fr-FR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1" name="AutoShape 5"/>
          <p:cNvSpPr>
            <a:spLocks noChangeArrowheads="1"/>
          </p:cNvSpPr>
          <p:nvPr/>
        </p:nvSpPr>
        <p:spPr bwMode="auto">
          <a:xfrm>
            <a:off x="203937" y="246636"/>
            <a:ext cx="6272041" cy="79262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21600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  </a:t>
            </a:r>
            <a:r>
              <a:rPr lang="fr-FR" altLang="fr-FR" sz="2000" dirty="0" smtClean="0">
                <a:latin typeface="Arial Rounded MT Bold" pitchFamily="34" charset="0"/>
                <a:cs typeface="Times New Roman" pitchFamily="18" charset="0"/>
              </a:rPr>
              <a:t>Motricité fine</a:t>
            </a:r>
            <a:r>
              <a:rPr kumimoji="0" lang="fr-FR" altLang="fr-F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fr-FR" altLang="fr-FR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AutoShape 6"/>
          <p:cNvSpPr>
            <a:spLocks noChangeArrowheads="1"/>
          </p:cNvSpPr>
          <p:nvPr/>
        </p:nvSpPr>
        <p:spPr bwMode="auto">
          <a:xfrm>
            <a:off x="9162193" y="120950"/>
            <a:ext cx="1193800" cy="10440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>
            <a:solidFill>
              <a:srgbClr val="000000"/>
            </a:solidFill>
            <a:prstDash val="dash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2050" name="Picture 2" descr="Logo Etoile vierge"/>
          <p:cNvPicPr>
            <a:picLocks noChangeAspect="1" noChangeArrowheads="1"/>
          </p:cNvPicPr>
          <p:nvPr/>
        </p:nvPicPr>
        <p:blipFill>
          <a:blip r:embed="rId2">
            <a:lum bright="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37"/>
          <a:stretch>
            <a:fillRect/>
          </a:stretch>
        </p:blipFill>
        <p:spPr bwMode="auto">
          <a:xfrm>
            <a:off x="9283280" y="194326"/>
            <a:ext cx="951626" cy="897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 Box 1"/>
          <p:cNvSpPr txBox="1">
            <a:spLocks noChangeArrowheads="1"/>
          </p:cNvSpPr>
          <p:nvPr/>
        </p:nvSpPr>
        <p:spPr bwMode="auto">
          <a:xfrm>
            <a:off x="4232275" y="693738"/>
            <a:ext cx="849313" cy="1027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1" name="AutoShape 11"/>
          <p:cNvSpPr>
            <a:spLocks noChangeArrowheads="1"/>
          </p:cNvSpPr>
          <p:nvPr/>
        </p:nvSpPr>
        <p:spPr bwMode="auto">
          <a:xfrm>
            <a:off x="6786860" y="246637"/>
            <a:ext cx="2094764" cy="792626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isha"/>
                <a:ea typeface="Calibri" pitchFamily="34" charset="0"/>
                <a:cs typeface="Times New Roman" pitchFamily="18" charset="0"/>
              </a:rPr>
              <a:t>Etoile validée entièrement le 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fr-FR" altLang="fr-FR" sz="1200" dirty="0">
              <a:latin typeface="Gisha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______________________</a:t>
            </a:r>
            <a:endParaRPr kumimoji="0" lang="fr-FR" altLang="fr-FR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ZoneTexte 21"/>
          <p:cNvSpPr txBox="1"/>
          <p:nvPr/>
        </p:nvSpPr>
        <p:spPr>
          <a:xfrm>
            <a:off x="5113637" y="222500"/>
            <a:ext cx="12241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00" b="1" dirty="0" smtClean="0"/>
              <a:t>Etoile jaune</a:t>
            </a:r>
            <a:endParaRPr lang="fr-FR" sz="1000" b="1" dirty="0"/>
          </a:p>
        </p:txBody>
      </p:sp>
      <p:sp>
        <p:nvSpPr>
          <p:cNvPr id="33" name="Rectangle 23"/>
          <p:cNvSpPr>
            <a:spLocks noChangeArrowheads="1"/>
          </p:cNvSpPr>
          <p:nvPr/>
        </p:nvSpPr>
        <p:spPr bwMode="auto">
          <a:xfrm>
            <a:off x="329400" y="7050838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4968" y="451613"/>
            <a:ext cx="621474" cy="590400"/>
          </a:xfrm>
          <a:prstGeom prst="rect">
            <a:avLst/>
          </a:prstGeom>
        </p:spPr>
      </p:pic>
      <p:sp>
        <p:nvSpPr>
          <p:cNvPr id="23" name="Text Box 13"/>
          <p:cNvSpPr txBox="1">
            <a:spLocks noChangeArrowheads="1"/>
          </p:cNvSpPr>
          <p:nvPr/>
        </p:nvSpPr>
        <p:spPr bwMode="auto">
          <a:xfrm>
            <a:off x="4099978" y="4657457"/>
            <a:ext cx="2376000" cy="23400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fr-FR" altLang="fr-FR" sz="1200" dirty="0">
                <a:latin typeface="Arial" pitchFamily="34" charset="0"/>
                <a:cs typeface="Arial" pitchFamily="34" charset="0"/>
              </a:rPr>
              <a:t>Je sais enfiler des élastiques </a:t>
            </a:r>
          </a:p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fr-FR" altLang="fr-FR" sz="1200" dirty="0">
                <a:latin typeface="Arial" pitchFamily="34" charset="0"/>
                <a:cs typeface="Arial" pitchFamily="34" charset="0"/>
              </a:rPr>
              <a:t>sur un tube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Text Box 13"/>
          <p:cNvSpPr txBox="1">
            <a:spLocks noChangeArrowheads="1"/>
          </p:cNvSpPr>
          <p:nvPr/>
        </p:nvSpPr>
        <p:spPr bwMode="auto">
          <a:xfrm>
            <a:off x="7551706" y="1696973"/>
            <a:ext cx="2376000" cy="23400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fr-FR" altLang="fr-FR" sz="1200" dirty="0">
                <a:latin typeface="Arial" pitchFamily="34" charset="0"/>
                <a:cs typeface="Arial" pitchFamily="34" charset="0"/>
              </a:rPr>
              <a:t>Je sais associer transvaser des graines avec une cuillère</a:t>
            </a:r>
          </a:p>
        </p:txBody>
      </p:sp>
      <p:sp>
        <p:nvSpPr>
          <p:cNvPr id="34" name="Text Box 13"/>
          <p:cNvSpPr txBox="1">
            <a:spLocks noChangeArrowheads="1"/>
          </p:cNvSpPr>
          <p:nvPr/>
        </p:nvSpPr>
        <p:spPr bwMode="auto">
          <a:xfrm>
            <a:off x="4099978" y="1696973"/>
            <a:ext cx="2376000" cy="23400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fr-FR" altLang="fr-FR" sz="1200" dirty="0">
                <a:latin typeface="Arial" pitchFamily="34" charset="0"/>
                <a:cs typeface="Arial" pitchFamily="34" charset="0"/>
              </a:rPr>
              <a:t>Je sais utiliser une pince plus fine</a:t>
            </a:r>
          </a:p>
        </p:txBody>
      </p:sp>
      <p:sp>
        <p:nvSpPr>
          <p:cNvPr id="44" name="Text Box 13"/>
          <p:cNvSpPr txBox="1">
            <a:spLocks noChangeArrowheads="1"/>
          </p:cNvSpPr>
          <p:nvPr/>
        </p:nvSpPr>
        <p:spPr bwMode="auto">
          <a:xfrm>
            <a:off x="543083" y="1695590"/>
            <a:ext cx="2376000" cy="23400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Je sais utiliser une grosse pince pour déplacer des objets (2)</a:t>
            </a:r>
          </a:p>
        </p:txBody>
      </p:sp>
      <p:pic>
        <p:nvPicPr>
          <p:cNvPr id="52" name="Image 5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7471" y="5218495"/>
            <a:ext cx="2070065" cy="1552549"/>
          </a:xfrm>
          <a:prstGeom prst="rect">
            <a:avLst/>
          </a:prstGeom>
        </p:spPr>
      </p:pic>
      <p:pic>
        <p:nvPicPr>
          <p:cNvPr id="32" name="Picture 1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3978" y="2221656"/>
            <a:ext cx="2208000" cy="165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5" name="Picture 1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5706" y="2285278"/>
            <a:ext cx="2208000" cy="165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6" name="Picture 1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083" y="2283895"/>
            <a:ext cx="2208000" cy="165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8" name="Text Box 13"/>
          <p:cNvSpPr txBox="1">
            <a:spLocks noChangeArrowheads="1"/>
          </p:cNvSpPr>
          <p:nvPr/>
        </p:nvSpPr>
        <p:spPr bwMode="auto">
          <a:xfrm>
            <a:off x="543083" y="4631921"/>
            <a:ext cx="2376000" cy="23400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Je sais utiliser une grosse pince pour déplacer des objets (3)</a:t>
            </a:r>
          </a:p>
        </p:txBody>
      </p:sp>
      <p:pic>
        <p:nvPicPr>
          <p:cNvPr id="47" name="Picture 1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809" y="5202770"/>
            <a:ext cx="2112000" cy="158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3" name="Oval 12"/>
          <p:cNvSpPr>
            <a:spLocks noChangeArrowheads="1"/>
          </p:cNvSpPr>
          <p:nvPr/>
        </p:nvSpPr>
        <p:spPr bwMode="auto">
          <a:xfrm>
            <a:off x="2285670" y="3437036"/>
            <a:ext cx="633413" cy="598553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55" name="Oval 12"/>
          <p:cNvSpPr>
            <a:spLocks noChangeArrowheads="1"/>
          </p:cNvSpPr>
          <p:nvPr/>
        </p:nvSpPr>
        <p:spPr bwMode="auto">
          <a:xfrm>
            <a:off x="5842565" y="3437037"/>
            <a:ext cx="633413" cy="598553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58" name="Oval 12"/>
          <p:cNvSpPr>
            <a:spLocks noChangeArrowheads="1"/>
          </p:cNvSpPr>
          <p:nvPr/>
        </p:nvSpPr>
        <p:spPr bwMode="auto">
          <a:xfrm>
            <a:off x="2285670" y="6341558"/>
            <a:ext cx="633413" cy="598553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60" name="Oval 12"/>
          <p:cNvSpPr>
            <a:spLocks noChangeArrowheads="1"/>
          </p:cNvSpPr>
          <p:nvPr/>
        </p:nvSpPr>
        <p:spPr bwMode="auto">
          <a:xfrm>
            <a:off x="9283280" y="3438420"/>
            <a:ext cx="633413" cy="598553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61" name="Oval 12"/>
          <p:cNvSpPr>
            <a:spLocks noChangeArrowheads="1"/>
          </p:cNvSpPr>
          <p:nvPr/>
        </p:nvSpPr>
        <p:spPr bwMode="auto">
          <a:xfrm>
            <a:off x="9283279" y="6400074"/>
            <a:ext cx="633413" cy="598553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8193" name="Picture 1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62" t="14429" r="1462" b="18144"/>
          <a:stretch/>
        </p:blipFill>
        <p:spPr bwMode="auto">
          <a:xfrm>
            <a:off x="4282557" y="5328031"/>
            <a:ext cx="2010842" cy="110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" name="Oval 12"/>
          <p:cNvSpPr>
            <a:spLocks noChangeArrowheads="1"/>
          </p:cNvSpPr>
          <p:nvPr/>
        </p:nvSpPr>
        <p:spPr bwMode="auto">
          <a:xfrm>
            <a:off x="5842564" y="6375649"/>
            <a:ext cx="633413" cy="598553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012397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AutoShape 5"/>
          <p:cNvSpPr>
            <a:spLocks noChangeArrowheads="1"/>
          </p:cNvSpPr>
          <p:nvPr/>
        </p:nvSpPr>
        <p:spPr bwMode="auto">
          <a:xfrm>
            <a:off x="203937" y="246636"/>
            <a:ext cx="6272041" cy="79262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21600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  </a:t>
            </a:r>
            <a:r>
              <a:rPr lang="fr-FR" altLang="fr-FR" sz="2000" dirty="0" smtClean="0">
                <a:latin typeface="Arial Rounded MT Bold" pitchFamily="34" charset="0"/>
                <a:cs typeface="Times New Roman" pitchFamily="18" charset="0"/>
              </a:rPr>
              <a:t>Motricité fine</a:t>
            </a:r>
            <a:r>
              <a:rPr kumimoji="0" lang="fr-FR" altLang="fr-F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fr-FR" altLang="fr-FR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AutoShape 6"/>
          <p:cNvSpPr>
            <a:spLocks noChangeArrowheads="1"/>
          </p:cNvSpPr>
          <p:nvPr/>
        </p:nvSpPr>
        <p:spPr bwMode="auto">
          <a:xfrm>
            <a:off x="9162193" y="120950"/>
            <a:ext cx="1193800" cy="10440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>
            <a:solidFill>
              <a:srgbClr val="000000"/>
            </a:solidFill>
            <a:prstDash val="dash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2050" name="Picture 2" descr="Logo Etoile vierge"/>
          <p:cNvPicPr>
            <a:picLocks noChangeAspect="1" noChangeArrowheads="1"/>
          </p:cNvPicPr>
          <p:nvPr/>
        </p:nvPicPr>
        <p:blipFill>
          <a:blip r:embed="rId2">
            <a:lum bright="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37"/>
          <a:stretch>
            <a:fillRect/>
          </a:stretch>
        </p:blipFill>
        <p:spPr bwMode="auto">
          <a:xfrm>
            <a:off x="9283280" y="194326"/>
            <a:ext cx="951626" cy="897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 Box 1"/>
          <p:cNvSpPr txBox="1">
            <a:spLocks noChangeArrowheads="1"/>
          </p:cNvSpPr>
          <p:nvPr/>
        </p:nvSpPr>
        <p:spPr bwMode="auto">
          <a:xfrm>
            <a:off x="4232275" y="693738"/>
            <a:ext cx="849313" cy="1027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1" name="AutoShape 11"/>
          <p:cNvSpPr>
            <a:spLocks noChangeArrowheads="1"/>
          </p:cNvSpPr>
          <p:nvPr/>
        </p:nvSpPr>
        <p:spPr bwMode="auto">
          <a:xfrm>
            <a:off x="6786860" y="246637"/>
            <a:ext cx="2094764" cy="792626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isha"/>
                <a:ea typeface="Calibri" pitchFamily="34" charset="0"/>
                <a:cs typeface="Times New Roman" pitchFamily="18" charset="0"/>
              </a:rPr>
              <a:t>Etoile validée entièrement le 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fr-FR" altLang="fr-FR" sz="1200" dirty="0">
              <a:latin typeface="Gisha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______________________</a:t>
            </a:r>
            <a:endParaRPr kumimoji="0" lang="fr-FR" altLang="fr-FR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ZoneTexte 21"/>
          <p:cNvSpPr txBox="1"/>
          <p:nvPr/>
        </p:nvSpPr>
        <p:spPr>
          <a:xfrm>
            <a:off x="5113637" y="222500"/>
            <a:ext cx="12241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00" b="1" dirty="0" smtClean="0"/>
              <a:t>Etoile orange</a:t>
            </a:r>
            <a:endParaRPr lang="fr-FR" sz="1000" b="1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4968" y="442736"/>
            <a:ext cx="621474" cy="590400"/>
          </a:xfrm>
          <a:prstGeom prst="rect">
            <a:avLst/>
          </a:prstGeom>
        </p:spPr>
      </p:pic>
      <p:sp>
        <p:nvSpPr>
          <p:cNvPr id="48" name="Text Box 13"/>
          <p:cNvSpPr txBox="1">
            <a:spLocks noChangeArrowheads="1"/>
          </p:cNvSpPr>
          <p:nvPr/>
        </p:nvSpPr>
        <p:spPr bwMode="auto">
          <a:xfrm>
            <a:off x="5724731" y="4559135"/>
            <a:ext cx="2376000" cy="23400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fr-FR" altLang="fr-FR" sz="1200" dirty="0" smtClean="0">
                <a:latin typeface="Arial" pitchFamily="34" charset="0"/>
                <a:cs typeface="Arial" pitchFamily="34" charset="0"/>
              </a:rPr>
              <a:t>Je sais découper </a:t>
            </a:r>
          </a:p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fr-FR" altLang="fr-FR" sz="1200" dirty="0" smtClean="0">
                <a:latin typeface="Arial" pitchFamily="34" charset="0"/>
                <a:cs typeface="Arial" pitchFamily="34" charset="0"/>
              </a:rPr>
              <a:t>sur une ligne droite</a:t>
            </a:r>
            <a:endParaRPr lang="fr-FR" altLang="fr-FR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0" name="Text Box 13"/>
          <p:cNvSpPr txBox="1">
            <a:spLocks noChangeArrowheads="1"/>
          </p:cNvSpPr>
          <p:nvPr/>
        </p:nvSpPr>
        <p:spPr bwMode="auto">
          <a:xfrm>
            <a:off x="515437" y="1720850"/>
            <a:ext cx="2376000" cy="23400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Je sais ouvrir / fermer des clips et des crochets</a:t>
            </a:r>
          </a:p>
        </p:txBody>
      </p:sp>
      <p:pic>
        <p:nvPicPr>
          <p:cNvPr id="68" name="Image 6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0498" y="5153716"/>
            <a:ext cx="2154211" cy="1615658"/>
          </a:xfrm>
          <a:prstGeom prst="rect">
            <a:avLst/>
          </a:prstGeom>
        </p:spPr>
      </p:pic>
      <p:pic>
        <p:nvPicPr>
          <p:cNvPr id="32" name="Picture 25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11"/>
          <a:stretch/>
        </p:blipFill>
        <p:spPr bwMode="auto">
          <a:xfrm rot="5400000">
            <a:off x="864994" y="2367552"/>
            <a:ext cx="1676886" cy="1414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5" name="Text Box 13"/>
          <p:cNvSpPr txBox="1">
            <a:spLocks noChangeArrowheads="1"/>
          </p:cNvSpPr>
          <p:nvPr/>
        </p:nvSpPr>
        <p:spPr bwMode="auto">
          <a:xfrm>
            <a:off x="4104162" y="1715335"/>
            <a:ext cx="2376000" cy="23400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Je sais ouvrir / fermer une fermeture éclair</a:t>
            </a:r>
          </a:p>
        </p:txBody>
      </p:sp>
      <p:pic>
        <p:nvPicPr>
          <p:cNvPr id="34" name="Picture 24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08"/>
          <a:stretch/>
        </p:blipFill>
        <p:spPr bwMode="auto">
          <a:xfrm rot="5400000">
            <a:off x="4386282" y="2395664"/>
            <a:ext cx="1675324" cy="13425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6" name="Oval 12"/>
          <p:cNvSpPr>
            <a:spLocks noChangeArrowheads="1"/>
          </p:cNvSpPr>
          <p:nvPr/>
        </p:nvSpPr>
        <p:spPr bwMode="auto">
          <a:xfrm>
            <a:off x="2285670" y="3437036"/>
            <a:ext cx="633413" cy="598553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37" name="Oval 12"/>
          <p:cNvSpPr>
            <a:spLocks noChangeArrowheads="1"/>
          </p:cNvSpPr>
          <p:nvPr/>
        </p:nvSpPr>
        <p:spPr bwMode="auto">
          <a:xfrm>
            <a:off x="5842565" y="3437037"/>
            <a:ext cx="633413" cy="598553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40" name="Oval 12"/>
          <p:cNvSpPr>
            <a:spLocks noChangeArrowheads="1"/>
          </p:cNvSpPr>
          <p:nvPr/>
        </p:nvSpPr>
        <p:spPr bwMode="auto">
          <a:xfrm>
            <a:off x="7467318" y="6300582"/>
            <a:ext cx="633413" cy="598553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42" name="Text Box 13"/>
          <p:cNvSpPr txBox="1">
            <a:spLocks noChangeArrowheads="1"/>
          </p:cNvSpPr>
          <p:nvPr/>
        </p:nvSpPr>
        <p:spPr bwMode="auto">
          <a:xfrm>
            <a:off x="7540692" y="1696973"/>
            <a:ext cx="2376000" cy="23400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fr-FR" altLang="fr-FR" sz="1200" dirty="0" smtClean="0">
                <a:latin typeface="Arial" pitchFamily="34" charset="0"/>
                <a:cs typeface="Arial" pitchFamily="34" charset="0"/>
              </a:rPr>
              <a:t>Je sais utiliser des </a:t>
            </a:r>
          </a:p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fr-FR" altLang="fr-FR" sz="1200" dirty="0" smtClean="0">
                <a:latin typeface="Arial" pitchFamily="34" charset="0"/>
                <a:cs typeface="Arial" pitchFamily="34" charset="0"/>
              </a:rPr>
              <a:t>trombones</a:t>
            </a:r>
            <a:endParaRPr lang="fr-FR" altLang="fr-FR" sz="1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3" name="Picture 2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8998" y="2283604"/>
            <a:ext cx="1977407" cy="14830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4" name="Oval 12"/>
          <p:cNvSpPr>
            <a:spLocks noChangeArrowheads="1"/>
          </p:cNvSpPr>
          <p:nvPr/>
        </p:nvSpPr>
        <p:spPr bwMode="auto">
          <a:xfrm>
            <a:off x="9283280" y="3438420"/>
            <a:ext cx="633413" cy="598553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55" name="Text Box 13"/>
          <p:cNvSpPr txBox="1">
            <a:spLocks noChangeArrowheads="1"/>
          </p:cNvSpPr>
          <p:nvPr/>
        </p:nvSpPr>
        <p:spPr bwMode="auto">
          <a:xfrm>
            <a:off x="2051445" y="4529343"/>
            <a:ext cx="2376000" cy="23400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fr-FR" altLang="fr-FR" sz="1200" dirty="0" smtClean="0">
                <a:latin typeface="Arial" pitchFamily="34" charset="0"/>
                <a:cs typeface="Arial" pitchFamily="34" charset="0"/>
              </a:rPr>
              <a:t>Je sais visser / dévisser des boulons</a:t>
            </a:r>
            <a:endParaRPr lang="fr-FR" altLang="fr-FR" sz="1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4" name="Image 6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22" y="5105407"/>
            <a:ext cx="1975845" cy="1481883"/>
          </a:xfrm>
          <a:prstGeom prst="rect">
            <a:avLst/>
          </a:prstGeom>
        </p:spPr>
      </p:pic>
      <p:sp>
        <p:nvSpPr>
          <p:cNvPr id="67" name="Oval 12"/>
          <p:cNvSpPr>
            <a:spLocks noChangeArrowheads="1"/>
          </p:cNvSpPr>
          <p:nvPr/>
        </p:nvSpPr>
        <p:spPr bwMode="auto">
          <a:xfrm>
            <a:off x="3792445" y="6246420"/>
            <a:ext cx="633413" cy="598553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0660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AutoShape 5"/>
          <p:cNvSpPr>
            <a:spLocks noChangeArrowheads="1"/>
          </p:cNvSpPr>
          <p:nvPr/>
        </p:nvSpPr>
        <p:spPr bwMode="auto">
          <a:xfrm>
            <a:off x="203937" y="246636"/>
            <a:ext cx="6272041" cy="79262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21600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  </a:t>
            </a:r>
            <a:r>
              <a:rPr lang="fr-FR" altLang="fr-FR" sz="2000" dirty="0" smtClean="0">
                <a:latin typeface="Arial Rounded MT Bold" pitchFamily="34" charset="0"/>
                <a:cs typeface="Times New Roman" pitchFamily="18" charset="0"/>
              </a:rPr>
              <a:t>Motricité fine</a:t>
            </a:r>
            <a:r>
              <a:rPr kumimoji="0" lang="fr-FR" altLang="fr-F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fr-FR" altLang="fr-FR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AutoShape 6"/>
          <p:cNvSpPr>
            <a:spLocks noChangeArrowheads="1"/>
          </p:cNvSpPr>
          <p:nvPr/>
        </p:nvSpPr>
        <p:spPr bwMode="auto">
          <a:xfrm>
            <a:off x="9162193" y="120950"/>
            <a:ext cx="1193800" cy="10440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>
            <a:solidFill>
              <a:srgbClr val="000000"/>
            </a:solidFill>
            <a:prstDash val="dash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2050" name="Picture 2" descr="Logo Etoile vierge"/>
          <p:cNvPicPr>
            <a:picLocks noChangeAspect="1" noChangeArrowheads="1"/>
          </p:cNvPicPr>
          <p:nvPr/>
        </p:nvPicPr>
        <p:blipFill>
          <a:blip r:embed="rId2">
            <a:lum bright="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37"/>
          <a:stretch>
            <a:fillRect/>
          </a:stretch>
        </p:blipFill>
        <p:spPr bwMode="auto">
          <a:xfrm>
            <a:off x="9283280" y="194326"/>
            <a:ext cx="951626" cy="897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AutoShape 11"/>
          <p:cNvSpPr>
            <a:spLocks noChangeArrowheads="1"/>
          </p:cNvSpPr>
          <p:nvPr/>
        </p:nvSpPr>
        <p:spPr bwMode="auto">
          <a:xfrm>
            <a:off x="6786860" y="246637"/>
            <a:ext cx="2094764" cy="792626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isha"/>
                <a:ea typeface="Calibri" pitchFamily="34" charset="0"/>
                <a:cs typeface="Times New Roman" pitchFamily="18" charset="0"/>
              </a:rPr>
              <a:t>Etoile validée entièrement le 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fr-FR" altLang="fr-FR" sz="1200" dirty="0">
              <a:latin typeface="Gisha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______________________</a:t>
            </a:r>
            <a:endParaRPr kumimoji="0" lang="fr-FR" altLang="fr-FR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ZoneTexte 21"/>
          <p:cNvSpPr txBox="1"/>
          <p:nvPr/>
        </p:nvSpPr>
        <p:spPr>
          <a:xfrm>
            <a:off x="5113637" y="222500"/>
            <a:ext cx="12241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00" b="1" dirty="0" smtClean="0"/>
              <a:t>Etoile verte</a:t>
            </a:r>
            <a:endParaRPr lang="fr-FR" sz="1000" b="1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4968" y="437403"/>
            <a:ext cx="621474" cy="590400"/>
          </a:xfrm>
          <a:prstGeom prst="rect">
            <a:avLst/>
          </a:prstGeom>
        </p:spPr>
      </p:pic>
      <p:sp>
        <p:nvSpPr>
          <p:cNvPr id="35" name="Text Box 13"/>
          <p:cNvSpPr txBox="1">
            <a:spLocks noChangeArrowheads="1"/>
          </p:cNvSpPr>
          <p:nvPr/>
        </p:nvSpPr>
        <p:spPr bwMode="auto">
          <a:xfrm>
            <a:off x="4099978" y="1695590"/>
            <a:ext cx="2376000" cy="23400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fr-FR" altLang="fr-FR" sz="1200" dirty="0" smtClean="0">
                <a:latin typeface="Arial" pitchFamily="34" charset="0"/>
                <a:cs typeface="Arial" pitchFamily="34" charset="0"/>
              </a:rPr>
              <a:t>Je sais ouvrir /fermer </a:t>
            </a:r>
          </a:p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fr-FR" altLang="fr-FR" sz="1200" dirty="0" smtClean="0">
                <a:latin typeface="Arial" pitchFamily="34" charset="0"/>
                <a:cs typeface="Arial" pitchFamily="34" charset="0"/>
              </a:rPr>
              <a:t>des gros boutons</a:t>
            </a:r>
            <a:endParaRPr lang="fr-FR" altLang="fr-FR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9" name="Text Box 13"/>
          <p:cNvSpPr txBox="1">
            <a:spLocks noChangeArrowheads="1"/>
          </p:cNvSpPr>
          <p:nvPr/>
        </p:nvSpPr>
        <p:spPr bwMode="auto">
          <a:xfrm>
            <a:off x="7578948" y="1695589"/>
            <a:ext cx="2376000" cy="23400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fr-FR" altLang="fr-FR" sz="1200" dirty="0" smtClean="0">
                <a:latin typeface="Arial" pitchFamily="34" charset="0"/>
                <a:cs typeface="Arial" pitchFamily="34" charset="0"/>
              </a:rPr>
              <a:t>Je sais presser une éponge</a:t>
            </a:r>
            <a:endParaRPr lang="fr-FR" altLang="fr-FR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2" name="Text Box 13"/>
          <p:cNvSpPr txBox="1">
            <a:spLocks noChangeArrowheads="1"/>
          </p:cNvSpPr>
          <p:nvPr/>
        </p:nvSpPr>
        <p:spPr bwMode="auto">
          <a:xfrm>
            <a:off x="2479547" y="4620204"/>
            <a:ext cx="2376000" cy="23400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fr-FR" altLang="fr-FR" sz="1200" dirty="0" smtClean="0">
                <a:latin typeface="Arial" pitchFamily="34" charset="0"/>
                <a:cs typeface="Arial" pitchFamily="34" charset="0"/>
              </a:rPr>
              <a:t>Je sais utiliser des </a:t>
            </a:r>
          </a:p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fr-FR" altLang="fr-FR" sz="1200" dirty="0" smtClean="0">
                <a:latin typeface="Arial" pitchFamily="34" charset="0"/>
                <a:cs typeface="Arial" pitchFamily="34" charset="0"/>
              </a:rPr>
              <a:t>attaches parisiennes</a:t>
            </a:r>
            <a:endParaRPr lang="fr-FR" altLang="fr-FR" sz="1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3" name="Image 4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5314" y="5277246"/>
            <a:ext cx="1975843" cy="148188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53"/>
          <a:stretch/>
        </p:blipFill>
        <p:spPr bwMode="auto">
          <a:xfrm rot="5400000">
            <a:off x="4446619" y="2387987"/>
            <a:ext cx="1682716" cy="14111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" name="Picture 1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2948" y="2164091"/>
            <a:ext cx="2208000" cy="165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3" name="Text Box 13"/>
          <p:cNvSpPr txBox="1">
            <a:spLocks noChangeArrowheads="1"/>
          </p:cNvSpPr>
          <p:nvPr/>
        </p:nvSpPr>
        <p:spPr bwMode="auto">
          <a:xfrm>
            <a:off x="543083" y="1695590"/>
            <a:ext cx="2376000" cy="23400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fr-FR" altLang="fr-FR" sz="1200" dirty="0" smtClean="0">
                <a:latin typeface="Arial" pitchFamily="34" charset="0"/>
                <a:cs typeface="Arial" pitchFamily="34" charset="0"/>
              </a:rPr>
              <a:t>Je sais plier du tissu</a:t>
            </a:r>
            <a:endParaRPr lang="fr-FR" altLang="fr-FR" sz="1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4" name="Image 3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869" y="2295492"/>
            <a:ext cx="1973674" cy="1480256"/>
          </a:xfrm>
          <a:prstGeom prst="rect">
            <a:avLst/>
          </a:prstGeom>
        </p:spPr>
      </p:pic>
      <p:sp>
        <p:nvSpPr>
          <p:cNvPr id="36" name="Oval 12"/>
          <p:cNvSpPr>
            <a:spLocks noChangeArrowheads="1"/>
          </p:cNvSpPr>
          <p:nvPr/>
        </p:nvSpPr>
        <p:spPr bwMode="auto">
          <a:xfrm>
            <a:off x="2285670" y="3437036"/>
            <a:ext cx="633413" cy="598553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40" name="Oval 12"/>
          <p:cNvSpPr>
            <a:spLocks noChangeArrowheads="1"/>
          </p:cNvSpPr>
          <p:nvPr/>
        </p:nvSpPr>
        <p:spPr bwMode="auto">
          <a:xfrm>
            <a:off x="5842565" y="3437037"/>
            <a:ext cx="633413" cy="598553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44" name="Oval 12"/>
          <p:cNvSpPr>
            <a:spLocks noChangeArrowheads="1"/>
          </p:cNvSpPr>
          <p:nvPr/>
        </p:nvSpPr>
        <p:spPr bwMode="auto">
          <a:xfrm>
            <a:off x="4222134" y="6361762"/>
            <a:ext cx="633413" cy="598553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50" name="Oval 12"/>
          <p:cNvSpPr>
            <a:spLocks noChangeArrowheads="1"/>
          </p:cNvSpPr>
          <p:nvPr/>
        </p:nvSpPr>
        <p:spPr bwMode="auto">
          <a:xfrm>
            <a:off x="9321534" y="3437036"/>
            <a:ext cx="633413" cy="598553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45" name="Text Box 13"/>
          <p:cNvSpPr txBox="1">
            <a:spLocks noChangeArrowheads="1"/>
          </p:cNvSpPr>
          <p:nvPr/>
        </p:nvSpPr>
        <p:spPr bwMode="auto">
          <a:xfrm>
            <a:off x="6036442" y="4570926"/>
            <a:ext cx="2376000" cy="23400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fr-FR" altLang="fr-FR" sz="1200" dirty="0" smtClean="0">
                <a:latin typeface="Arial" pitchFamily="34" charset="0"/>
                <a:cs typeface="Arial" pitchFamily="34" charset="0"/>
              </a:rPr>
              <a:t>Je sais verser / transvaser </a:t>
            </a:r>
          </a:p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fr-FR" altLang="fr-FR" sz="1200" dirty="0" smtClean="0">
                <a:latin typeface="Arial" pitchFamily="34" charset="0"/>
                <a:cs typeface="Arial" pitchFamily="34" charset="0"/>
              </a:rPr>
              <a:t>De l’eau</a:t>
            </a:r>
            <a:endParaRPr lang="fr-FR" altLang="fr-FR" sz="1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7" name="Image 4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2062" y="5234041"/>
            <a:ext cx="1800200" cy="1350150"/>
          </a:xfrm>
          <a:prstGeom prst="rect">
            <a:avLst/>
          </a:prstGeom>
        </p:spPr>
      </p:pic>
      <p:sp>
        <p:nvSpPr>
          <p:cNvPr id="51" name="Oval 12"/>
          <p:cNvSpPr>
            <a:spLocks noChangeArrowheads="1"/>
          </p:cNvSpPr>
          <p:nvPr/>
        </p:nvSpPr>
        <p:spPr bwMode="auto">
          <a:xfrm>
            <a:off x="7754157" y="6289097"/>
            <a:ext cx="633413" cy="598553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28040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AutoShape 5"/>
          <p:cNvSpPr>
            <a:spLocks noChangeArrowheads="1"/>
          </p:cNvSpPr>
          <p:nvPr/>
        </p:nvSpPr>
        <p:spPr bwMode="auto">
          <a:xfrm>
            <a:off x="203937" y="246636"/>
            <a:ext cx="6272041" cy="79262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21600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  </a:t>
            </a:r>
            <a:r>
              <a:rPr lang="fr-FR" altLang="fr-FR" sz="2000" dirty="0" smtClean="0">
                <a:latin typeface="Arial Rounded MT Bold" pitchFamily="34" charset="0"/>
                <a:cs typeface="Times New Roman" pitchFamily="18" charset="0"/>
              </a:rPr>
              <a:t>Motricité fine</a:t>
            </a:r>
            <a:r>
              <a:rPr kumimoji="0" lang="fr-FR" altLang="fr-F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fr-FR" altLang="fr-FR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AutoShape 6"/>
          <p:cNvSpPr>
            <a:spLocks noChangeArrowheads="1"/>
          </p:cNvSpPr>
          <p:nvPr/>
        </p:nvSpPr>
        <p:spPr bwMode="auto">
          <a:xfrm>
            <a:off x="9162193" y="120950"/>
            <a:ext cx="1193800" cy="10440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>
            <a:solidFill>
              <a:srgbClr val="000000"/>
            </a:solidFill>
            <a:prstDash val="dash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2050" name="Picture 2" descr="Logo Etoile vierge"/>
          <p:cNvPicPr>
            <a:picLocks noChangeAspect="1" noChangeArrowheads="1"/>
          </p:cNvPicPr>
          <p:nvPr/>
        </p:nvPicPr>
        <p:blipFill>
          <a:blip r:embed="rId2">
            <a:lum bright="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37"/>
          <a:stretch>
            <a:fillRect/>
          </a:stretch>
        </p:blipFill>
        <p:spPr bwMode="auto">
          <a:xfrm>
            <a:off x="9283280" y="194326"/>
            <a:ext cx="951626" cy="897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 Box 1"/>
          <p:cNvSpPr txBox="1">
            <a:spLocks noChangeArrowheads="1"/>
          </p:cNvSpPr>
          <p:nvPr/>
        </p:nvSpPr>
        <p:spPr bwMode="auto">
          <a:xfrm>
            <a:off x="4232275" y="693738"/>
            <a:ext cx="849313" cy="1027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1" name="AutoShape 11"/>
          <p:cNvSpPr>
            <a:spLocks noChangeArrowheads="1"/>
          </p:cNvSpPr>
          <p:nvPr/>
        </p:nvSpPr>
        <p:spPr bwMode="auto">
          <a:xfrm>
            <a:off x="6786860" y="246637"/>
            <a:ext cx="2094764" cy="792626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isha"/>
                <a:ea typeface="Calibri" pitchFamily="34" charset="0"/>
                <a:cs typeface="Times New Roman" pitchFamily="18" charset="0"/>
              </a:rPr>
              <a:t>Etoile validée entièrement le 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fr-FR" altLang="fr-FR" sz="1200" dirty="0">
              <a:latin typeface="Gisha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______________________</a:t>
            </a:r>
            <a:endParaRPr kumimoji="0" lang="fr-FR" altLang="fr-FR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ZoneTexte 21"/>
          <p:cNvSpPr txBox="1"/>
          <p:nvPr/>
        </p:nvSpPr>
        <p:spPr>
          <a:xfrm>
            <a:off x="5113637" y="222500"/>
            <a:ext cx="12241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00" b="1" dirty="0" smtClean="0"/>
              <a:t>Etoile bleue</a:t>
            </a:r>
            <a:endParaRPr lang="fr-FR" sz="1000" b="1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4968" y="448863"/>
            <a:ext cx="621474" cy="590400"/>
          </a:xfrm>
          <a:prstGeom prst="rect">
            <a:avLst/>
          </a:prstGeom>
        </p:spPr>
      </p:pic>
      <p:sp>
        <p:nvSpPr>
          <p:cNvPr id="46" name="Text Box 13"/>
          <p:cNvSpPr txBox="1">
            <a:spLocks noChangeArrowheads="1"/>
          </p:cNvSpPr>
          <p:nvPr/>
        </p:nvSpPr>
        <p:spPr bwMode="auto">
          <a:xfrm>
            <a:off x="2265759" y="1656235"/>
            <a:ext cx="2376000" cy="23400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Je sais ouvrir / fermer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des petits boutons</a:t>
            </a:r>
          </a:p>
        </p:txBody>
      </p:sp>
      <p:sp>
        <p:nvSpPr>
          <p:cNvPr id="47" name="Text Box 13"/>
          <p:cNvSpPr txBox="1">
            <a:spLocks noChangeArrowheads="1"/>
          </p:cNvSpPr>
          <p:nvPr/>
        </p:nvSpPr>
        <p:spPr bwMode="auto">
          <a:xfrm>
            <a:off x="4238359" y="4589431"/>
            <a:ext cx="2376000" cy="23400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fr-FR" altLang="fr-FR" sz="1200" dirty="0" smtClean="0">
                <a:latin typeface="Arial" pitchFamily="34" charset="0"/>
                <a:cs typeface="Arial" pitchFamily="34" charset="0"/>
              </a:rPr>
              <a:t>Je sais ouvrir / fermer des cadenas</a:t>
            </a:r>
            <a:endParaRPr lang="fr-FR" altLang="fr-FR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0" name="Text Box 13"/>
          <p:cNvSpPr txBox="1">
            <a:spLocks noChangeArrowheads="1"/>
          </p:cNvSpPr>
          <p:nvPr/>
        </p:nvSpPr>
        <p:spPr bwMode="auto">
          <a:xfrm>
            <a:off x="7693624" y="4589431"/>
            <a:ext cx="2376000" cy="23400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fr-FR" altLang="fr-FR" sz="1200" dirty="0" smtClean="0">
                <a:latin typeface="Arial" pitchFamily="34" charset="0"/>
                <a:cs typeface="Arial" pitchFamily="34" charset="0"/>
              </a:rPr>
              <a:t>Je sais étendre les chiffons de la classe</a:t>
            </a:r>
            <a:endParaRPr lang="fr-FR" altLang="fr-FR" sz="1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9468" y="5287042"/>
            <a:ext cx="1813781" cy="1360336"/>
          </a:xfrm>
          <a:prstGeom prst="rect">
            <a:avLst/>
          </a:prstGeom>
        </p:spPr>
      </p:pic>
      <p:pic>
        <p:nvPicPr>
          <p:cNvPr id="26" name="Picture 2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593595" y="2364049"/>
            <a:ext cx="1720327" cy="12902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7624" y="5165495"/>
            <a:ext cx="2208000" cy="165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" name="Oval 12"/>
          <p:cNvSpPr>
            <a:spLocks noChangeArrowheads="1"/>
          </p:cNvSpPr>
          <p:nvPr/>
        </p:nvSpPr>
        <p:spPr bwMode="auto">
          <a:xfrm>
            <a:off x="3996943" y="3397683"/>
            <a:ext cx="633413" cy="598553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32" name="Oval 12"/>
          <p:cNvSpPr>
            <a:spLocks noChangeArrowheads="1"/>
          </p:cNvSpPr>
          <p:nvPr/>
        </p:nvSpPr>
        <p:spPr bwMode="auto">
          <a:xfrm>
            <a:off x="5969636" y="6336468"/>
            <a:ext cx="633413" cy="598553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36" name="Oval 12"/>
          <p:cNvSpPr>
            <a:spLocks noChangeArrowheads="1"/>
          </p:cNvSpPr>
          <p:nvPr/>
        </p:nvSpPr>
        <p:spPr bwMode="auto">
          <a:xfrm>
            <a:off x="9408283" y="6319245"/>
            <a:ext cx="633413" cy="598553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42" name="Text Box 13"/>
          <p:cNvSpPr txBox="1">
            <a:spLocks noChangeArrowheads="1"/>
          </p:cNvSpPr>
          <p:nvPr/>
        </p:nvSpPr>
        <p:spPr bwMode="auto">
          <a:xfrm>
            <a:off x="6057481" y="1623822"/>
            <a:ext cx="2376000" cy="23400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Je sais utiliser une pipette</a:t>
            </a:r>
          </a:p>
        </p:txBody>
      </p:sp>
      <p:pic>
        <p:nvPicPr>
          <p:cNvPr id="43" name="Picture 1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1481" y="2212113"/>
            <a:ext cx="2208000" cy="165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5" name="Oval 12"/>
          <p:cNvSpPr>
            <a:spLocks noChangeArrowheads="1"/>
          </p:cNvSpPr>
          <p:nvPr/>
        </p:nvSpPr>
        <p:spPr bwMode="auto">
          <a:xfrm>
            <a:off x="7800068" y="3365269"/>
            <a:ext cx="633413" cy="598553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49" name="Text Box 13"/>
          <p:cNvSpPr txBox="1">
            <a:spLocks noChangeArrowheads="1"/>
          </p:cNvSpPr>
          <p:nvPr/>
        </p:nvSpPr>
        <p:spPr bwMode="auto">
          <a:xfrm>
            <a:off x="1030415" y="4554412"/>
            <a:ext cx="2376000" cy="23400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fr-FR" altLang="fr-FR" sz="1200" dirty="0" smtClean="0">
                <a:latin typeface="Arial" pitchFamily="34" charset="0"/>
                <a:cs typeface="Arial" pitchFamily="34" charset="0"/>
              </a:rPr>
              <a:t>Je sais tailler des crayons</a:t>
            </a:r>
            <a:endParaRPr lang="fr-FR" altLang="fr-FR" sz="1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5" name="Picture 5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9606" y="5216088"/>
            <a:ext cx="1237617" cy="1237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" name="Oval 12"/>
          <p:cNvSpPr>
            <a:spLocks noChangeArrowheads="1"/>
          </p:cNvSpPr>
          <p:nvPr/>
        </p:nvSpPr>
        <p:spPr bwMode="auto">
          <a:xfrm>
            <a:off x="2773002" y="6295859"/>
            <a:ext cx="633413" cy="598553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72403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AutoShape 5"/>
          <p:cNvSpPr>
            <a:spLocks noChangeArrowheads="1"/>
          </p:cNvSpPr>
          <p:nvPr/>
        </p:nvSpPr>
        <p:spPr bwMode="auto">
          <a:xfrm>
            <a:off x="203937" y="246636"/>
            <a:ext cx="6272041" cy="79262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21600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  </a:t>
            </a:r>
            <a:r>
              <a:rPr lang="fr-FR" altLang="fr-FR" sz="2000" dirty="0" smtClean="0">
                <a:latin typeface="Arial Rounded MT Bold" pitchFamily="34" charset="0"/>
                <a:cs typeface="Times New Roman" pitchFamily="18" charset="0"/>
              </a:rPr>
              <a:t>Motricité fine</a:t>
            </a:r>
            <a:r>
              <a:rPr kumimoji="0" lang="fr-FR" altLang="fr-F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fr-FR" altLang="fr-FR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AutoShape 6"/>
          <p:cNvSpPr>
            <a:spLocks noChangeArrowheads="1"/>
          </p:cNvSpPr>
          <p:nvPr/>
        </p:nvSpPr>
        <p:spPr bwMode="auto">
          <a:xfrm>
            <a:off x="9162193" y="120950"/>
            <a:ext cx="1193800" cy="10440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>
            <a:solidFill>
              <a:srgbClr val="000000"/>
            </a:solidFill>
            <a:prstDash val="dash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2050" name="Picture 2" descr="Logo Etoile vierge"/>
          <p:cNvPicPr>
            <a:picLocks noChangeAspect="1" noChangeArrowheads="1"/>
          </p:cNvPicPr>
          <p:nvPr/>
        </p:nvPicPr>
        <p:blipFill>
          <a:blip r:embed="rId2">
            <a:lum bright="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37"/>
          <a:stretch>
            <a:fillRect/>
          </a:stretch>
        </p:blipFill>
        <p:spPr bwMode="auto">
          <a:xfrm>
            <a:off x="9283280" y="194326"/>
            <a:ext cx="951626" cy="897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 Box 1"/>
          <p:cNvSpPr txBox="1">
            <a:spLocks noChangeArrowheads="1"/>
          </p:cNvSpPr>
          <p:nvPr/>
        </p:nvSpPr>
        <p:spPr bwMode="auto">
          <a:xfrm>
            <a:off x="4232275" y="693738"/>
            <a:ext cx="849313" cy="1027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1" name="AutoShape 11"/>
          <p:cNvSpPr>
            <a:spLocks noChangeArrowheads="1"/>
          </p:cNvSpPr>
          <p:nvPr/>
        </p:nvSpPr>
        <p:spPr bwMode="auto">
          <a:xfrm>
            <a:off x="6786860" y="246637"/>
            <a:ext cx="2094764" cy="792626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isha"/>
                <a:ea typeface="Calibri" pitchFamily="34" charset="0"/>
                <a:cs typeface="Times New Roman" pitchFamily="18" charset="0"/>
              </a:rPr>
              <a:t>Etoile validée entièrement le 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fr-FR" altLang="fr-FR" sz="1200" dirty="0">
              <a:latin typeface="Gisha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______________________</a:t>
            </a:r>
            <a:endParaRPr kumimoji="0" lang="fr-FR" altLang="fr-FR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ZoneTexte 21"/>
          <p:cNvSpPr txBox="1"/>
          <p:nvPr/>
        </p:nvSpPr>
        <p:spPr>
          <a:xfrm>
            <a:off x="5113637" y="222500"/>
            <a:ext cx="12241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00" b="1" dirty="0" smtClean="0"/>
              <a:t>Etoile marron</a:t>
            </a:r>
            <a:endParaRPr lang="fr-FR" sz="1000" b="1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4968" y="448863"/>
            <a:ext cx="621474" cy="590400"/>
          </a:xfrm>
          <a:prstGeom prst="rect">
            <a:avLst/>
          </a:prstGeom>
        </p:spPr>
      </p:pic>
      <p:sp>
        <p:nvSpPr>
          <p:cNvPr id="46" name="Text Box 13"/>
          <p:cNvSpPr txBox="1">
            <a:spLocks noChangeArrowheads="1"/>
          </p:cNvSpPr>
          <p:nvPr/>
        </p:nvSpPr>
        <p:spPr bwMode="auto">
          <a:xfrm>
            <a:off x="810196" y="1595489"/>
            <a:ext cx="2376000" cy="23400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Je sais verser de l’eau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avec un</a:t>
            </a:r>
            <a:r>
              <a:rPr kumimoji="0" lang="fr-FR" altLang="fr-FR" sz="1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entonnoir</a:t>
            </a:r>
            <a:endParaRPr kumimoji="0" lang="fr-FR" altLang="fr-FR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7" name="Text Box 13"/>
          <p:cNvSpPr txBox="1">
            <a:spLocks noChangeArrowheads="1"/>
          </p:cNvSpPr>
          <p:nvPr/>
        </p:nvSpPr>
        <p:spPr bwMode="auto">
          <a:xfrm>
            <a:off x="6286335" y="4599780"/>
            <a:ext cx="2376000" cy="23400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fr-FR" altLang="fr-FR" sz="1200" dirty="0" smtClean="0">
                <a:latin typeface="Arial" pitchFamily="34" charset="0"/>
                <a:cs typeface="Arial" pitchFamily="34" charset="0"/>
              </a:rPr>
              <a:t>Je sais découper sur des lignes courbes, brisées etc..</a:t>
            </a:r>
            <a:endParaRPr lang="fr-FR" altLang="fr-FR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8" name="Text Box 13"/>
          <p:cNvSpPr txBox="1">
            <a:spLocks noChangeArrowheads="1"/>
          </p:cNvSpPr>
          <p:nvPr/>
        </p:nvSpPr>
        <p:spPr bwMode="auto">
          <a:xfrm>
            <a:off x="4250159" y="1623822"/>
            <a:ext cx="2376000" cy="23400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fr-FR" altLang="fr-FR" sz="1200" dirty="0" smtClean="0">
                <a:latin typeface="Arial" pitchFamily="34" charset="0"/>
                <a:cs typeface="Arial" pitchFamily="34" charset="0"/>
              </a:rPr>
              <a:t>Je sais doser pour verser de l’eau dans des verres</a:t>
            </a:r>
            <a:endParaRPr lang="fr-FR" altLang="fr-FR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1" name="Text Box 13"/>
          <p:cNvSpPr txBox="1">
            <a:spLocks noChangeArrowheads="1"/>
          </p:cNvSpPr>
          <p:nvPr/>
        </p:nvSpPr>
        <p:spPr bwMode="auto">
          <a:xfrm>
            <a:off x="2280931" y="4577798"/>
            <a:ext cx="2376000" cy="23400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fr-FR" altLang="fr-FR" sz="1200" dirty="0" smtClean="0">
                <a:latin typeface="Arial" pitchFamily="34" charset="0"/>
                <a:cs typeface="Arial" pitchFamily="34" charset="0"/>
              </a:rPr>
              <a:t>Je sais coller des petits papiers et respecter une contrainte</a:t>
            </a:r>
            <a:endParaRPr lang="fr-FR" altLang="fr-FR" sz="1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6" name="Image 5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3373" y="5143802"/>
            <a:ext cx="1920213" cy="1440160"/>
          </a:xfrm>
          <a:prstGeom prst="rect">
            <a:avLst/>
          </a:prstGeom>
        </p:spPr>
      </p:pic>
      <p:sp>
        <p:nvSpPr>
          <p:cNvPr id="57" name="Rectangle à coins arrondis 56"/>
          <p:cNvSpPr/>
          <p:nvPr/>
        </p:nvSpPr>
        <p:spPr>
          <a:xfrm>
            <a:off x="7136862" y="5687270"/>
            <a:ext cx="1256724" cy="936104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6" name="Picture 1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6969" y="2147859"/>
            <a:ext cx="2208000" cy="165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" name="Picture 1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008" y="2214485"/>
            <a:ext cx="2090376" cy="15677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" name="Picture 29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0553" y="5052512"/>
            <a:ext cx="2116756" cy="15875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5" name="Oval 12"/>
          <p:cNvSpPr>
            <a:spLocks noChangeArrowheads="1"/>
          </p:cNvSpPr>
          <p:nvPr/>
        </p:nvSpPr>
        <p:spPr bwMode="auto">
          <a:xfrm>
            <a:off x="2547476" y="3336936"/>
            <a:ext cx="633413" cy="598553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36" name="Oval 12"/>
          <p:cNvSpPr>
            <a:spLocks noChangeArrowheads="1"/>
          </p:cNvSpPr>
          <p:nvPr/>
        </p:nvSpPr>
        <p:spPr bwMode="auto">
          <a:xfrm>
            <a:off x="4001498" y="6315866"/>
            <a:ext cx="633413" cy="598553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38" name="Oval 12"/>
          <p:cNvSpPr>
            <a:spLocks noChangeArrowheads="1"/>
          </p:cNvSpPr>
          <p:nvPr/>
        </p:nvSpPr>
        <p:spPr bwMode="auto">
          <a:xfrm>
            <a:off x="5969629" y="3365269"/>
            <a:ext cx="633413" cy="598553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39" name="Oval 12"/>
          <p:cNvSpPr>
            <a:spLocks noChangeArrowheads="1"/>
          </p:cNvSpPr>
          <p:nvPr/>
        </p:nvSpPr>
        <p:spPr bwMode="auto">
          <a:xfrm>
            <a:off x="8028922" y="6341227"/>
            <a:ext cx="633413" cy="598553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40" name="Text Box 13"/>
          <p:cNvSpPr txBox="1">
            <a:spLocks noChangeArrowheads="1"/>
          </p:cNvSpPr>
          <p:nvPr/>
        </p:nvSpPr>
        <p:spPr bwMode="auto">
          <a:xfrm>
            <a:off x="7663899" y="1601928"/>
            <a:ext cx="2376000" cy="23400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fr-FR" altLang="fr-FR" sz="1200" dirty="0" smtClean="0">
                <a:latin typeface="Arial" pitchFamily="34" charset="0"/>
                <a:cs typeface="Arial" pitchFamily="34" charset="0"/>
              </a:rPr>
              <a:t>Je sais laver la table</a:t>
            </a:r>
            <a:endParaRPr lang="fr-FR" altLang="fr-FR" sz="1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1" name="Picture 20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4483" y="2169919"/>
            <a:ext cx="2118425" cy="15888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2" name="Oval 12"/>
          <p:cNvSpPr>
            <a:spLocks noChangeArrowheads="1"/>
          </p:cNvSpPr>
          <p:nvPr/>
        </p:nvSpPr>
        <p:spPr bwMode="auto">
          <a:xfrm>
            <a:off x="9406486" y="3308026"/>
            <a:ext cx="633413" cy="598553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134806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AutoShape 5"/>
          <p:cNvSpPr>
            <a:spLocks noChangeArrowheads="1"/>
          </p:cNvSpPr>
          <p:nvPr/>
        </p:nvSpPr>
        <p:spPr bwMode="auto">
          <a:xfrm>
            <a:off x="203937" y="246636"/>
            <a:ext cx="6272041" cy="79262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21600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  </a:t>
            </a:r>
            <a:r>
              <a:rPr lang="fr-FR" altLang="fr-FR" sz="2000" dirty="0" smtClean="0">
                <a:latin typeface="Arial Rounded MT Bold" pitchFamily="34" charset="0"/>
                <a:cs typeface="Times New Roman" pitchFamily="18" charset="0"/>
              </a:rPr>
              <a:t>Motricité fine</a:t>
            </a:r>
            <a:r>
              <a:rPr kumimoji="0" lang="fr-FR" altLang="fr-F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fr-FR" altLang="fr-FR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AutoShape 6"/>
          <p:cNvSpPr>
            <a:spLocks noChangeArrowheads="1"/>
          </p:cNvSpPr>
          <p:nvPr/>
        </p:nvSpPr>
        <p:spPr bwMode="auto">
          <a:xfrm>
            <a:off x="9162193" y="120950"/>
            <a:ext cx="1193800" cy="10440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>
            <a:solidFill>
              <a:srgbClr val="000000"/>
            </a:solidFill>
            <a:prstDash val="dash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2050" name="Picture 2" descr="Logo Etoile vierge"/>
          <p:cNvPicPr>
            <a:picLocks noChangeAspect="1" noChangeArrowheads="1"/>
          </p:cNvPicPr>
          <p:nvPr/>
        </p:nvPicPr>
        <p:blipFill>
          <a:blip r:embed="rId2">
            <a:lum bright="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37"/>
          <a:stretch>
            <a:fillRect/>
          </a:stretch>
        </p:blipFill>
        <p:spPr bwMode="auto">
          <a:xfrm>
            <a:off x="9283280" y="194326"/>
            <a:ext cx="951626" cy="897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 Box 1"/>
          <p:cNvSpPr txBox="1">
            <a:spLocks noChangeArrowheads="1"/>
          </p:cNvSpPr>
          <p:nvPr/>
        </p:nvSpPr>
        <p:spPr bwMode="auto">
          <a:xfrm>
            <a:off x="4232275" y="693738"/>
            <a:ext cx="849313" cy="1027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1" name="AutoShape 11"/>
          <p:cNvSpPr>
            <a:spLocks noChangeArrowheads="1"/>
          </p:cNvSpPr>
          <p:nvPr/>
        </p:nvSpPr>
        <p:spPr bwMode="auto">
          <a:xfrm>
            <a:off x="6786860" y="246637"/>
            <a:ext cx="2094764" cy="792626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isha"/>
                <a:ea typeface="Calibri" pitchFamily="34" charset="0"/>
                <a:cs typeface="Times New Roman" pitchFamily="18" charset="0"/>
              </a:rPr>
              <a:t>Etoile validée entièrement le 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fr-FR" altLang="fr-FR" sz="1200" dirty="0">
              <a:latin typeface="Gisha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______________________</a:t>
            </a:r>
            <a:endParaRPr kumimoji="0" lang="fr-FR" altLang="fr-FR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ZoneTexte 21"/>
          <p:cNvSpPr txBox="1"/>
          <p:nvPr/>
        </p:nvSpPr>
        <p:spPr>
          <a:xfrm>
            <a:off x="5113637" y="222500"/>
            <a:ext cx="12241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00" b="1" dirty="0" smtClean="0"/>
              <a:t>Etoile noire</a:t>
            </a:r>
            <a:endParaRPr lang="fr-FR" sz="1000" b="1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4968" y="398538"/>
            <a:ext cx="621474" cy="590400"/>
          </a:xfrm>
          <a:prstGeom prst="rect">
            <a:avLst/>
          </a:prstGeom>
        </p:spPr>
      </p:pic>
      <p:sp>
        <p:nvSpPr>
          <p:cNvPr id="58" name="Rectangle 57"/>
          <p:cNvSpPr>
            <a:spLocks noChangeArrowheads="1"/>
          </p:cNvSpPr>
          <p:nvPr/>
        </p:nvSpPr>
        <p:spPr bwMode="auto">
          <a:xfrm>
            <a:off x="750274" y="6879803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59" name="Rectangle 58"/>
          <p:cNvSpPr>
            <a:spLocks noChangeArrowheads="1"/>
          </p:cNvSpPr>
          <p:nvPr/>
        </p:nvSpPr>
        <p:spPr bwMode="auto">
          <a:xfrm>
            <a:off x="750274" y="6879803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62" name="Text Box 13"/>
          <p:cNvSpPr txBox="1">
            <a:spLocks noChangeArrowheads="1"/>
          </p:cNvSpPr>
          <p:nvPr/>
        </p:nvSpPr>
        <p:spPr bwMode="auto">
          <a:xfrm>
            <a:off x="2160573" y="1595489"/>
            <a:ext cx="2376000" cy="23400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fr-FR" altLang="fr-FR" sz="1200" dirty="0" smtClean="0">
                <a:latin typeface="Arial" pitchFamily="34" charset="0"/>
                <a:cs typeface="Arial" pitchFamily="34" charset="0"/>
              </a:rPr>
              <a:t>Je sais utiliser un poinçon</a:t>
            </a:r>
            <a:endParaRPr lang="fr-FR" altLang="fr-FR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4" name="Text Box 13"/>
          <p:cNvSpPr txBox="1">
            <a:spLocks noChangeArrowheads="1"/>
          </p:cNvSpPr>
          <p:nvPr/>
        </p:nvSpPr>
        <p:spPr bwMode="auto">
          <a:xfrm>
            <a:off x="7665696" y="4595021"/>
            <a:ext cx="2376000" cy="23400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fr-FR" altLang="fr-FR" sz="1200" dirty="0">
                <a:latin typeface="Arial" pitchFamily="34" charset="0"/>
                <a:cs typeface="Arial" pitchFamily="34" charset="0"/>
              </a:rPr>
              <a:t>Je </a:t>
            </a:r>
            <a:r>
              <a:rPr lang="fr-FR" altLang="fr-FR" sz="1200" dirty="0" smtClean="0">
                <a:latin typeface="Arial" pitchFamily="34" charset="0"/>
                <a:cs typeface="Arial" pitchFamily="34" charset="0"/>
              </a:rPr>
              <a:t>m’entraîne à faire des lacets</a:t>
            </a:r>
            <a:endParaRPr lang="fr-FR" altLang="fr-FR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6" name="Text Box 13"/>
          <p:cNvSpPr txBox="1">
            <a:spLocks noChangeArrowheads="1"/>
          </p:cNvSpPr>
          <p:nvPr/>
        </p:nvSpPr>
        <p:spPr bwMode="auto">
          <a:xfrm>
            <a:off x="6286342" y="1630192"/>
            <a:ext cx="2376000" cy="23400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fr-FR" altLang="fr-FR" sz="1200" dirty="0">
                <a:latin typeface="Arial" pitchFamily="34" charset="0"/>
                <a:cs typeface="Arial" pitchFamily="34" charset="0"/>
              </a:rPr>
              <a:t>Je </a:t>
            </a:r>
            <a:r>
              <a:rPr lang="fr-FR" altLang="fr-FR" sz="1200" dirty="0" smtClean="0">
                <a:latin typeface="Arial" pitchFamily="34" charset="0"/>
                <a:cs typeface="Arial" pitchFamily="34" charset="0"/>
              </a:rPr>
              <a:t>sais découper des formes complexes</a:t>
            </a:r>
            <a:endParaRPr lang="fr-FR" altLang="fr-FR" sz="1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3" name="Picture 28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817"/>
          <a:stretch/>
        </p:blipFill>
        <p:spPr bwMode="auto">
          <a:xfrm rot="5400000">
            <a:off x="2408152" y="2032052"/>
            <a:ext cx="1880843" cy="165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Picture 3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3696" y="5161827"/>
            <a:ext cx="1920000" cy="144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" name="Text Box 13"/>
          <p:cNvSpPr txBox="1">
            <a:spLocks noChangeArrowheads="1"/>
          </p:cNvSpPr>
          <p:nvPr/>
        </p:nvSpPr>
        <p:spPr bwMode="auto">
          <a:xfrm>
            <a:off x="750274" y="4577798"/>
            <a:ext cx="2376000" cy="23400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fr-FR" altLang="fr-FR" sz="1200" dirty="0">
                <a:latin typeface="Arial" pitchFamily="34" charset="0"/>
                <a:cs typeface="Arial" pitchFamily="34" charset="0"/>
              </a:rPr>
              <a:t>Je sais </a:t>
            </a:r>
            <a:r>
              <a:rPr lang="fr-FR" altLang="fr-FR" sz="1200" dirty="0" smtClean="0">
                <a:latin typeface="Arial" pitchFamily="34" charset="0"/>
                <a:cs typeface="Arial" pitchFamily="34" charset="0"/>
              </a:rPr>
              <a:t>faire des pompons</a:t>
            </a:r>
            <a:endParaRPr lang="fr-FR" altLang="fr-FR" sz="1200" dirty="0">
              <a:latin typeface="Arial" pitchFamily="34" charset="0"/>
              <a:cs typeface="Arial" pitchFamily="34" charset="0"/>
            </a:endParaRPr>
          </a:p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endParaRPr lang="fr-FR" altLang="fr-FR" sz="1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7" name="Picture 5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04" b="13150"/>
          <a:stretch/>
        </p:blipFill>
        <p:spPr bwMode="auto">
          <a:xfrm>
            <a:off x="928469" y="5079057"/>
            <a:ext cx="1876051" cy="13853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Oval 12"/>
          <p:cNvSpPr>
            <a:spLocks noChangeArrowheads="1"/>
          </p:cNvSpPr>
          <p:nvPr/>
        </p:nvSpPr>
        <p:spPr bwMode="auto">
          <a:xfrm>
            <a:off x="3892626" y="3336936"/>
            <a:ext cx="633413" cy="598553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31" name="Oval 12"/>
          <p:cNvSpPr>
            <a:spLocks noChangeArrowheads="1"/>
          </p:cNvSpPr>
          <p:nvPr/>
        </p:nvSpPr>
        <p:spPr bwMode="auto">
          <a:xfrm>
            <a:off x="2487814" y="6309831"/>
            <a:ext cx="633413" cy="598553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33" name="Oval 12"/>
          <p:cNvSpPr>
            <a:spLocks noChangeArrowheads="1"/>
          </p:cNvSpPr>
          <p:nvPr/>
        </p:nvSpPr>
        <p:spPr bwMode="auto">
          <a:xfrm>
            <a:off x="9408283" y="6319245"/>
            <a:ext cx="633413" cy="598553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7746" y="2258811"/>
            <a:ext cx="1893192" cy="1414252"/>
          </a:xfrm>
          <a:prstGeom prst="rect">
            <a:avLst/>
          </a:prstGeom>
        </p:spPr>
      </p:pic>
      <p:sp>
        <p:nvSpPr>
          <p:cNvPr id="32" name="Oval 12"/>
          <p:cNvSpPr>
            <a:spLocks noChangeArrowheads="1"/>
          </p:cNvSpPr>
          <p:nvPr/>
        </p:nvSpPr>
        <p:spPr bwMode="auto">
          <a:xfrm>
            <a:off x="8028929" y="3365269"/>
            <a:ext cx="633413" cy="598553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34" name="Text Box 13"/>
          <p:cNvSpPr txBox="1">
            <a:spLocks noChangeArrowheads="1"/>
          </p:cNvSpPr>
          <p:nvPr/>
        </p:nvSpPr>
        <p:spPr bwMode="auto">
          <a:xfrm>
            <a:off x="4232275" y="4601745"/>
            <a:ext cx="2376000" cy="23400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fr-FR" altLang="fr-FR" sz="1200" dirty="0" smtClean="0">
                <a:latin typeface="Arial" pitchFamily="34" charset="0"/>
                <a:cs typeface="Arial" pitchFamily="34" charset="0"/>
              </a:rPr>
              <a:t>Je sais coller une feuille dans un cahier</a:t>
            </a:r>
            <a:endParaRPr lang="fr-FR" altLang="fr-FR" sz="1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2538" y="5079057"/>
            <a:ext cx="1762391" cy="17623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Oval 12"/>
          <p:cNvSpPr>
            <a:spLocks noChangeArrowheads="1"/>
          </p:cNvSpPr>
          <p:nvPr/>
        </p:nvSpPr>
        <p:spPr bwMode="auto">
          <a:xfrm>
            <a:off x="5974862" y="6330396"/>
            <a:ext cx="633413" cy="598553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909454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AutoShape 5"/>
          <p:cNvSpPr>
            <a:spLocks noChangeArrowheads="1"/>
          </p:cNvSpPr>
          <p:nvPr/>
        </p:nvSpPr>
        <p:spPr bwMode="auto">
          <a:xfrm>
            <a:off x="203937" y="246636"/>
            <a:ext cx="6272041" cy="79262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21600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  </a:t>
            </a:r>
            <a:r>
              <a:rPr lang="fr-FR" altLang="fr-FR" sz="2000" dirty="0" smtClean="0">
                <a:latin typeface="Arial Rounded MT Bold" pitchFamily="34" charset="0"/>
                <a:cs typeface="Times New Roman" pitchFamily="18" charset="0"/>
              </a:rPr>
              <a:t>Motricité fine</a:t>
            </a:r>
            <a:r>
              <a:rPr kumimoji="0" lang="fr-FR" altLang="fr-F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fr-FR" altLang="fr-FR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AutoShape 6"/>
          <p:cNvSpPr>
            <a:spLocks noChangeArrowheads="1"/>
          </p:cNvSpPr>
          <p:nvPr/>
        </p:nvSpPr>
        <p:spPr bwMode="auto">
          <a:xfrm>
            <a:off x="9162193" y="120950"/>
            <a:ext cx="1193800" cy="10440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>
            <a:solidFill>
              <a:srgbClr val="000000"/>
            </a:solidFill>
            <a:prstDash val="dash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2050" name="Picture 2" descr="Logo Etoile vierge"/>
          <p:cNvPicPr>
            <a:picLocks noChangeAspect="1" noChangeArrowheads="1"/>
          </p:cNvPicPr>
          <p:nvPr/>
        </p:nvPicPr>
        <p:blipFill>
          <a:blip r:embed="rId2">
            <a:lum bright="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37"/>
          <a:stretch>
            <a:fillRect/>
          </a:stretch>
        </p:blipFill>
        <p:spPr bwMode="auto">
          <a:xfrm>
            <a:off x="9283280" y="194326"/>
            <a:ext cx="951626" cy="897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 Box 1"/>
          <p:cNvSpPr txBox="1">
            <a:spLocks noChangeArrowheads="1"/>
          </p:cNvSpPr>
          <p:nvPr/>
        </p:nvSpPr>
        <p:spPr bwMode="auto">
          <a:xfrm>
            <a:off x="4232275" y="693738"/>
            <a:ext cx="849313" cy="1027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1" name="AutoShape 11"/>
          <p:cNvSpPr>
            <a:spLocks noChangeArrowheads="1"/>
          </p:cNvSpPr>
          <p:nvPr/>
        </p:nvSpPr>
        <p:spPr bwMode="auto">
          <a:xfrm>
            <a:off x="6786860" y="246637"/>
            <a:ext cx="2094764" cy="792626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isha"/>
                <a:ea typeface="Calibri" pitchFamily="34" charset="0"/>
                <a:cs typeface="Times New Roman" pitchFamily="18" charset="0"/>
              </a:rPr>
              <a:t>Etoile validée entièrement le 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fr-FR" altLang="fr-FR" sz="1200" dirty="0">
              <a:latin typeface="Gisha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______________________</a:t>
            </a:r>
            <a:endParaRPr kumimoji="0" lang="fr-FR" altLang="fr-FR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ZoneTexte 21"/>
          <p:cNvSpPr txBox="1"/>
          <p:nvPr/>
        </p:nvSpPr>
        <p:spPr>
          <a:xfrm>
            <a:off x="5113637" y="222500"/>
            <a:ext cx="12241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00" b="1" dirty="0" smtClean="0"/>
              <a:t>Etoile blanche</a:t>
            </a:r>
            <a:endParaRPr lang="fr-FR" sz="1000" b="1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6148" y="398538"/>
            <a:ext cx="621474" cy="590400"/>
          </a:xfrm>
          <a:prstGeom prst="rect">
            <a:avLst/>
          </a:prstGeom>
        </p:spPr>
      </p:pic>
      <p:sp>
        <p:nvSpPr>
          <p:cNvPr id="45" name="Text Box 13"/>
          <p:cNvSpPr txBox="1">
            <a:spLocks noChangeArrowheads="1"/>
          </p:cNvSpPr>
          <p:nvPr/>
        </p:nvSpPr>
        <p:spPr bwMode="auto">
          <a:xfrm>
            <a:off x="2151957" y="1636618"/>
            <a:ext cx="2376000" cy="23400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Je sais plier une feuille de papier (origami)</a:t>
            </a:r>
          </a:p>
        </p:txBody>
      </p:sp>
      <p:sp>
        <p:nvSpPr>
          <p:cNvPr id="46" name="Text Box 13"/>
          <p:cNvSpPr txBox="1">
            <a:spLocks noChangeArrowheads="1"/>
          </p:cNvSpPr>
          <p:nvPr/>
        </p:nvSpPr>
        <p:spPr bwMode="auto">
          <a:xfrm>
            <a:off x="4227049" y="4589784"/>
            <a:ext cx="2376000" cy="23400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fr-FR" altLang="fr-FR" sz="1200" dirty="0" smtClean="0">
                <a:latin typeface="Arial" pitchFamily="34" charset="0"/>
                <a:cs typeface="Arial" pitchFamily="34" charset="0"/>
              </a:rPr>
              <a:t>Je sais laver et essuyer des gobelets en plastique</a:t>
            </a:r>
            <a:endParaRPr lang="fr-FR" altLang="fr-FR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8" name="Text Box 13"/>
          <p:cNvSpPr txBox="1">
            <a:spLocks noChangeArrowheads="1"/>
          </p:cNvSpPr>
          <p:nvPr/>
        </p:nvSpPr>
        <p:spPr bwMode="auto">
          <a:xfrm>
            <a:off x="6153678" y="1595489"/>
            <a:ext cx="2376000" cy="23400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fr-FR" altLang="fr-FR" sz="1200" dirty="0" smtClean="0">
                <a:latin typeface="Arial" pitchFamily="34" charset="0"/>
                <a:cs typeface="Arial" pitchFamily="34" charset="0"/>
              </a:rPr>
              <a:t>Je sais faire mes lacets</a:t>
            </a:r>
            <a:endParaRPr lang="fr-FR" altLang="fr-FR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9" name="Text Box 13"/>
          <p:cNvSpPr txBox="1">
            <a:spLocks noChangeArrowheads="1"/>
          </p:cNvSpPr>
          <p:nvPr/>
        </p:nvSpPr>
        <p:spPr bwMode="auto">
          <a:xfrm>
            <a:off x="7665696" y="4595021"/>
            <a:ext cx="2376000" cy="23400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fr-FR" altLang="fr-FR" sz="1200" dirty="0">
                <a:latin typeface="Arial" pitchFamily="34" charset="0"/>
                <a:cs typeface="Arial" pitchFamily="34" charset="0"/>
              </a:rPr>
              <a:t>Je </a:t>
            </a:r>
            <a:r>
              <a:rPr lang="fr-FR" altLang="fr-FR" sz="1200" dirty="0" smtClean="0">
                <a:latin typeface="Arial" pitchFamily="34" charset="0"/>
                <a:cs typeface="Arial" pitchFamily="34" charset="0"/>
              </a:rPr>
              <a:t>m’entraîne à coudre</a:t>
            </a:r>
            <a:endParaRPr lang="fr-FR" altLang="fr-FR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1" name="Text Box 13"/>
          <p:cNvSpPr txBox="1">
            <a:spLocks noChangeArrowheads="1"/>
          </p:cNvSpPr>
          <p:nvPr/>
        </p:nvSpPr>
        <p:spPr bwMode="auto">
          <a:xfrm>
            <a:off x="745227" y="4563511"/>
            <a:ext cx="2376000" cy="23400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fr-FR" altLang="fr-FR" sz="1200" dirty="0">
                <a:latin typeface="Arial" pitchFamily="34" charset="0"/>
                <a:cs typeface="Arial" pitchFamily="34" charset="0"/>
              </a:rPr>
              <a:t>Je sais </a:t>
            </a:r>
            <a:r>
              <a:rPr lang="fr-FR" altLang="fr-FR" sz="1200" dirty="0" smtClean="0">
                <a:latin typeface="Arial" pitchFamily="34" charset="0"/>
                <a:cs typeface="Arial" pitchFamily="34" charset="0"/>
              </a:rPr>
              <a:t>laver du linge </a:t>
            </a:r>
          </a:p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fr-FR" altLang="fr-FR" sz="1200" dirty="0" smtClean="0">
                <a:latin typeface="Arial" pitchFamily="34" charset="0"/>
                <a:cs typeface="Arial" pitchFamily="34" charset="0"/>
              </a:rPr>
              <a:t>avec le lavoir</a:t>
            </a:r>
            <a:endParaRPr lang="fr-FR" altLang="fr-FR" sz="1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0" name="Picture 31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83" b="7299"/>
          <a:stretch/>
        </p:blipFill>
        <p:spPr bwMode="auto">
          <a:xfrm rot="5400000">
            <a:off x="1034978" y="5305406"/>
            <a:ext cx="1796498" cy="1331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 descr="Comment apprendre à faire les lacets de chaussures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4587" y="2141638"/>
            <a:ext cx="1636292" cy="1636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Oval 12"/>
          <p:cNvSpPr>
            <a:spLocks noChangeArrowheads="1"/>
          </p:cNvSpPr>
          <p:nvPr/>
        </p:nvSpPr>
        <p:spPr bwMode="auto">
          <a:xfrm>
            <a:off x="7896265" y="3336936"/>
            <a:ext cx="633413" cy="598553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5" name="Oval 12"/>
          <p:cNvSpPr>
            <a:spLocks noChangeArrowheads="1"/>
          </p:cNvSpPr>
          <p:nvPr/>
        </p:nvSpPr>
        <p:spPr bwMode="auto">
          <a:xfrm>
            <a:off x="5969636" y="6336468"/>
            <a:ext cx="633413" cy="598553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7" name="Oval 12"/>
          <p:cNvSpPr>
            <a:spLocks noChangeArrowheads="1"/>
          </p:cNvSpPr>
          <p:nvPr/>
        </p:nvSpPr>
        <p:spPr bwMode="auto">
          <a:xfrm>
            <a:off x="2487814" y="6309831"/>
            <a:ext cx="633413" cy="598553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015" y="2322656"/>
            <a:ext cx="2235884" cy="1175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Oval 12"/>
          <p:cNvSpPr>
            <a:spLocks noChangeArrowheads="1"/>
          </p:cNvSpPr>
          <p:nvPr/>
        </p:nvSpPr>
        <p:spPr bwMode="auto">
          <a:xfrm>
            <a:off x="3884728" y="3378065"/>
            <a:ext cx="633413" cy="598553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6931" y="5263338"/>
            <a:ext cx="1754041" cy="8720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542609">
            <a:off x="4670521" y="5693538"/>
            <a:ext cx="1232586" cy="1232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8826" y="5141709"/>
            <a:ext cx="1991623" cy="1477247"/>
          </a:xfrm>
          <a:prstGeom prst="rect">
            <a:avLst/>
          </a:prstGeom>
        </p:spPr>
      </p:pic>
      <p:sp>
        <p:nvSpPr>
          <p:cNvPr id="29" name="Oval 12"/>
          <p:cNvSpPr>
            <a:spLocks noChangeArrowheads="1"/>
          </p:cNvSpPr>
          <p:nvPr/>
        </p:nvSpPr>
        <p:spPr bwMode="auto">
          <a:xfrm>
            <a:off x="9408283" y="6319245"/>
            <a:ext cx="633413" cy="598553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50544992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4600</TotalTime>
  <Words>486</Words>
  <Application>Microsoft Office PowerPoint</Application>
  <PresentationFormat>Personnalisé</PresentationFormat>
  <Paragraphs>112</Paragraphs>
  <Slides>9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0" baseType="lpstr"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NB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NB</dc:creator>
  <cp:lastModifiedBy>NB</cp:lastModifiedBy>
  <cp:revision>65</cp:revision>
  <cp:lastPrinted>2019-08-26T10:46:36Z</cp:lastPrinted>
  <dcterms:created xsi:type="dcterms:W3CDTF">2019-08-11T14:25:50Z</dcterms:created>
  <dcterms:modified xsi:type="dcterms:W3CDTF">2019-10-22T18:35:05Z</dcterms:modified>
</cp:coreProperties>
</file>