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0693400" cy="7561263"/>
  <p:notesSz cx="6858000" cy="9945688"/>
  <p:defaultTextStyle>
    <a:defPPr>
      <a:defRPr lang="fr-FR"/>
    </a:defPPr>
    <a:lvl1pPr marL="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27" autoAdjust="0"/>
    <p:restoredTop sz="94660"/>
  </p:normalViewPr>
  <p:slideViewPr>
    <p:cSldViewPr>
      <p:cViewPr>
        <p:scale>
          <a:sx n="82" d="100"/>
          <a:sy n="82" d="100"/>
        </p:scale>
        <p:origin x="-1926" y="-522"/>
      </p:cViewPr>
      <p:guideLst>
        <p:guide orient="horz" pos="2382"/>
        <p:guide pos="336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4BC906-3A50-4900-B7AB-74F0978DA22D}" type="datetimeFigureOut">
              <a:rPr lang="fr-FR" smtClean="0"/>
              <a:t>22/10/2019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9621DE-927A-4AC0-92DF-69D7504520A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23470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02005" y="2348894"/>
            <a:ext cx="9089391" cy="1620771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604011" y="4284715"/>
            <a:ext cx="748538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A29E-28CA-4D15-9A29-2E74CD14AB20}" type="datetimeFigureOut">
              <a:rPr lang="fr-FR" smtClean="0"/>
              <a:t>22/10/2019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FC89A-1751-4C3B-9FF8-4AA67E6F15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2417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A29E-28CA-4D15-9A29-2E74CD14AB20}" type="datetimeFigureOut">
              <a:rPr lang="fr-FR" smtClean="0"/>
              <a:t>22/10/2019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FC89A-1751-4C3B-9FF8-4AA67E6F15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8727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814535" y="404319"/>
            <a:ext cx="1804512" cy="8600937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1004" y="404319"/>
            <a:ext cx="5235311" cy="8600937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A29E-28CA-4D15-9A29-2E74CD14AB20}" type="datetimeFigureOut">
              <a:rPr lang="fr-FR" smtClean="0"/>
              <a:t>22/10/2019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FC89A-1751-4C3B-9FF8-4AA67E6F15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3549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A29E-28CA-4D15-9A29-2E74CD14AB20}" type="datetimeFigureOut">
              <a:rPr lang="fr-FR" smtClean="0"/>
              <a:t>22/10/2019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FC89A-1751-4C3B-9FF8-4AA67E6F15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636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4705" y="4858812"/>
            <a:ext cx="9089391" cy="1501751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44705" y="3204787"/>
            <a:ext cx="9089391" cy="1654025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528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305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58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611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6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91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69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222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A29E-28CA-4D15-9A29-2E74CD14AB20}" type="datetimeFigureOut">
              <a:rPr lang="fr-FR" smtClean="0"/>
              <a:t>22/10/2019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FC89A-1751-4C3B-9FF8-4AA67E6F15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7491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1004" y="2352393"/>
            <a:ext cx="3519911" cy="6652862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99138" y="2352393"/>
            <a:ext cx="3519911" cy="6652862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A29E-28CA-4D15-9A29-2E74CD14AB20}" type="datetimeFigureOut">
              <a:rPr lang="fr-FR" smtClean="0"/>
              <a:t>22/10/2019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FC89A-1751-4C3B-9FF8-4AA67E6F15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2923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4671" y="302802"/>
            <a:ext cx="9624060" cy="126021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4672" y="1692534"/>
            <a:ext cx="4724775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34672" y="2397901"/>
            <a:ext cx="4724775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32100" y="1692534"/>
            <a:ext cx="4726631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432100" y="2397901"/>
            <a:ext cx="4726631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A29E-28CA-4D15-9A29-2E74CD14AB20}" type="datetimeFigureOut">
              <a:rPr lang="fr-FR" smtClean="0"/>
              <a:t>22/10/2019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FC89A-1751-4C3B-9FF8-4AA67E6F15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7533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A29E-28CA-4D15-9A29-2E74CD14AB20}" type="datetimeFigureOut">
              <a:rPr lang="fr-FR" smtClean="0"/>
              <a:t>22/10/2019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FC89A-1751-4C3B-9FF8-4AA67E6F15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5357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A29E-28CA-4D15-9A29-2E74CD14AB20}" type="datetimeFigureOut">
              <a:rPr lang="fr-FR" smtClean="0"/>
              <a:t>22/10/2019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FC89A-1751-4C3B-9FF8-4AA67E6F15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5949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4671" y="301051"/>
            <a:ext cx="3518056" cy="128121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180823" y="301051"/>
            <a:ext cx="5977909" cy="6453329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34671" y="1582265"/>
            <a:ext cx="3518056" cy="5172115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A29E-28CA-4D15-9A29-2E74CD14AB20}" type="datetimeFigureOut">
              <a:rPr lang="fr-FR" smtClean="0"/>
              <a:t>22/10/2019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FC89A-1751-4C3B-9FF8-4AA67E6F15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1260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95981" y="5292885"/>
            <a:ext cx="6416040" cy="62485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095981" y="675613"/>
            <a:ext cx="6416040" cy="4536758"/>
          </a:xfrm>
        </p:spPr>
        <p:txBody>
          <a:bodyPr/>
          <a:lstStyle>
            <a:lvl1pPr marL="0" indent="0">
              <a:buNone/>
              <a:defRPr sz="3700"/>
            </a:lvl1pPr>
            <a:lvl2pPr marL="521528" indent="0">
              <a:buNone/>
              <a:defRPr sz="3200"/>
            </a:lvl2pPr>
            <a:lvl3pPr marL="1043056" indent="0">
              <a:buNone/>
              <a:defRPr sz="2700"/>
            </a:lvl3pPr>
            <a:lvl4pPr marL="1564584" indent="0">
              <a:buNone/>
              <a:defRPr sz="2300"/>
            </a:lvl4pPr>
            <a:lvl5pPr marL="2086112" indent="0">
              <a:buNone/>
              <a:defRPr sz="2300"/>
            </a:lvl5pPr>
            <a:lvl6pPr marL="2607640" indent="0">
              <a:buNone/>
              <a:defRPr sz="2300"/>
            </a:lvl6pPr>
            <a:lvl7pPr marL="3129168" indent="0">
              <a:buNone/>
              <a:defRPr sz="2300"/>
            </a:lvl7pPr>
            <a:lvl8pPr marL="3650696" indent="0">
              <a:buNone/>
              <a:defRPr sz="2300"/>
            </a:lvl8pPr>
            <a:lvl9pPr marL="4172224" indent="0">
              <a:buNone/>
              <a:defRPr sz="23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95981" y="5917740"/>
            <a:ext cx="6416040" cy="887397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A29E-28CA-4D15-9A29-2E74CD14AB20}" type="datetimeFigureOut">
              <a:rPr lang="fr-FR" smtClean="0"/>
              <a:t>22/10/2019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FC89A-1751-4C3B-9FF8-4AA67E6F15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877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34671" y="302802"/>
            <a:ext cx="9624060" cy="1260210"/>
          </a:xfrm>
          <a:prstGeom prst="rect">
            <a:avLst/>
          </a:prstGeom>
        </p:spPr>
        <p:txBody>
          <a:bodyPr vert="horz" lIns="104306" tIns="52153" rIns="104306" bIns="52153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4671" y="1764296"/>
            <a:ext cx="9624060" cy="4990084"/>
          </a:xfrm>
          <a:prstGeom prst="rect">
            <a:avLst/>
          </a:prstGeom>
        </p:spPr>
        <p:txBody>
          <a:bodyPr vert="horz" lIns="104306" tIns="52153" rIns="104306" bIns="52153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34671" y="7008172"/>
            <a:ext cx="2495127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6DA29E-28CA-4D15-9A29-2E74CD14AB20}" type="datetimeFigureOut">
              <a:rPr lang="fr-FR" smtClean="0"/>
              <a:t>22/10/2019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653579" y="7008172"/>
            <a:ext cx="3386243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663604" y="7008172"/>
            <a:ext cx="2495127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BFC89A-1751-4C3B-9FF8-4AA67E6F15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0856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43056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146" indent="-391146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47483" indent="-325955" algn="l" defTabSz="1043056" rtl="0" eaLnBrk="1" latinLnBrk="0" hangingPunct="1">
        <a:spcBef>
          <a:spcPct val="20000"/>
        </a:spcBef>
        <a:buFont typeface="Arial" panose="020B0604020202020204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820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348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876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8404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932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460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988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jpeg"/><Relationship Id="rId7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jpeg"/><Relationship Id="rId5" Type="http://schemas.microsoft.com/office/2007/relationships/hdphoto" Target="../media/hdphoto1.wdp"/><Relationship Id="rId10" Type="http://schemas.openxmlformats.org/officeDocument/2006/relationships/image" Target="../media/image8.jpeg"/><Relationship Id="rId4" Type="http://schemas.openxmlformats.org/officeDocument/2006/relationships/image" Target="../media/image3.png"/><Relationship Id="rId9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0.png"/><Relationship Id="rId7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microsoft.com/office/2007/relationships/hdphoto" Target="../media/hdphoto1.wdp"/><Relationship Id="rId10" Type="http://schemas.openxmlformats.org/officeDocument/2006/relationships/image" Target="../media/image13.png"/><Relationship Id="rId4" Type="http://schemas.openxmlformats.org/officeDocument/2006/relationships/image" Target="../media/image3.png"/><Relationship Id="rId9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10" Type="http://schemas.openxmlformats.org/officeDocument/2006/relationships/image" Target="../media/image19.png"/><Relationship Id="rId4" Type="http://schemas.openxmlformats.org/officeDocument/2006/relationships/image" Target="../media/image15.png"/><Relationship Id="rId9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20.png"/><Relationship Id="rId7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10" Type="http://schemas.openxmlformats.org/officeDocument/2006/relationships/image" Target="../media/image25.jpeg"/><Relationship Id="rId4" Type="http://schemas.openxmlformats.org/officeDocument/2006/relationships/image" Target="../media/image21.jpeg"/><Relationship Id="rId9" Type="http://schemas.openxmlformats.org/officeDocument/2006/relationships/image" Target="../media/image2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6.png"/><Relationship Id="rId7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jpeg"/><Relationship Id="rId5" Type="http://schemas.openxmlformats.org/officeDocument/2006/relationships/image" Target="../media/image21.jpeg"/><Relationship Id="rId4" Type="http://schemas.openxmlformats.org/officeDocument/2006/relationships/image" Target="../media/image2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1.png"/><Relationship Id="rId7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27.jpeg"/><Relationship Id="rId9" Type="http://schemas.openxmlformats.org/officeDocument/2006/relationships/image" Target="../media/image3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37.png"/><Relationship Id="rId7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jpeg"/><Relationship Id="rId11" Type="http://schemas.openxmlformats.org/officeDocument/2006/relationships/image" Target="../media/image44.png"/><Relationship Id="rId5" Type="http://schemas.openxmlformats.org/officeDocument/2006/relationships/image" Target="../media/image39.jpeg"/><Relationship Id="rId10" Type="http://schemas.openxmlformats.org/officeDocument/2006/relationships/image" Target="../media/image43.png"/><Relationship Id="rId4" Type="http://schemas.openxmlformats.org/officeDocument/2006/relationships/image" Target="../media/image38.jpeg"/><Relationship Id="rId9" Type="http://schemas.openxmlformats.org/officeDocument/2006/relationships/image" Target="../media/image4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45.png"/><Relationship Id="rId7" Type="http://schemas.openxmlformats.org/officeDocument/2006/relationships/image" Target="../media/image4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png"/><Relationship Id="rId11" Type="http://schemas.openxmlformats.org/officeDocument/2006/relationships/image" Target="../media/image50.jpeg"/><Relationship Id="rId5" Type="http://schemas.openxmlformats.org/officeDocument/2006/relationships/image" Target="../media/image34.jpeg"/><Relationship Id="rId10" Type="http://schemas.openxmlformats.org/officeDocument/2006/relationships/image" Target="../media/image49.jpeg"/><Relationship Id="rId4" Type="http://schemas.openxmlformats.org/officeDocument/2006/relationships/image" Target="../media/image46.jpeg"/><Relationship Id="rId9" Type="http://schemas.openxmlformats.org/officeDocument/2006/relationships/image" Target="../media/image4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1.png"/><Relationship Id="rId7" Type="http://schemas.openxmlformats.org/officeDocument/2006/relationships/image" Target="../media/image5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eg"/><Relationship Id="rId5" Type="http://schemas.openxmlformats.org/officeDocument/2006/relationships/image" Target="../media/image53.png"/><Relationship Id="rId10" Type="http://schemas.openxmlformats.org/officeDocument/2006/relationships/image" Target="../media/image57.png"/><Relationship Id="rId4" Type="http://schemas.openxmlformats.org/officeDocument/2006/relationships/image" Target="../media/image52.png"/><Relationship Id="rId9" Type="http://schemas.openxmlformats.org/officeDocument/2006/relationships/image" Target="../media/image5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 Box 13"/>
          <p:cNvSpPr txBox="1">
            <a:spLocks noChangeArrowheads="1"/>
          </p:cNvSpPr>
          <p:nvPr/>
        </p:nvSpPr>
        <p:spPr bwMode="auto">
          <a:xfrm>
            <a:off x="2009488" y="1619196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</a:t>
            </a:r>
            <a:r>
              <a:rPr lang="fr-FR" altLang="fr-FR" sz="1200" dirty="0">
                <a:latin typeface="Arial" pitchFamily="34" charset="0"/>
                <a:cs typeface="Arial" pitchFamily="34" charset="0"/>
              </a:rPr>
              <a:t>sais reconnaitre </a:t>
            </a:r>
            <a:endParaRPr lang="fr-FR" altLang="fr-FR" sz="1200" dirty="0" smtClean="0">
              <a:latin typeface="Arial" pitchFamily="34" charset="0"/>
              <a:cs typeface="Arial" pitchFamily="34" charset="0"/>
            </a:endParaRP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des </a:t>
            </a:r>
            <a:r>
              <a:rPr lang="fr-FR" altLang="fr-FR" sz="1200" dirty="0">
                <a:latin typeface="Arial" pitchFamily="34" charset="0"/>
                <a:cs typeface="Arial" pitchFamily="34" charset="0"/>
              </a:rPr>
              <a:t>bruits familiers </a:t>
            </a:r>
            <a:endParaRPr kumimoji="0" lang="fr-FR" alt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203937" y="246636"/>
            <a:ext cx="6272041" cy="79262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21600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fr-FR" altLang="fr-FR" sz="2400" dirty="0">
                <a:latin typeface="Arial Rounded MT Bold" pitchFamily="34" charset="0"/>
                <a:cs typeface="Times New Roman" pitchFamily="18" charset="0"/>
              </a:rPr>
              <a:t>Conscience </a:t>
            </a:r>
            <a:r>
              <a:rPr lang="fr-FR" altLang="fr-FR" sz="2400" dirty="0" smtClean="0">
                <a:latin typeface="Arial Rounded MT Bold" pitchFamily="34" charset="0"/>
                <a:cs typeface="Times New Roman" pitchFamily="18" charset="0"/>
              </a:rPr>
              <a:t>phonologique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cs typeface="Times New Roman" pitchFamily="18" charset="0"/>
              </a:rPr>
              <a:t>Lecture</a:t>
            </a:r>
            <a:endParaRPr kumimoji="0" lang="fr-FR" alt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9162193" y="120950"/>
            <a:ext cx="1193800" cy="1044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5" name="Picture 7" descr="Logo Etoile vierge"/>
          <p:cNvPicPr>
            <a:picLocks noChangeAspect="1" noChangeArrowheads="1"/>
          </p:cNvPicPr>
          <p:nvPr/>
        </p:nvPicPr>
        <p:blipFill>
          <a:blip r:embed="rId2">
            <a:lum brigh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37"/>
          <a:stretch>
            <a:fillRect/>
          </a:stretch>
        </p:blipFill>
        <p:spPr bwMode="auto">
          <a:xfrm>
            <a:off x="5415050" y="432628"/>
            <a:ext cx="607999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Logo Etoile vierge"/>
          <p:cNvPicPr>
            <a:picLocks noChangeAspect="1" noChangeArrowheads="1"/>
          </p:cNvPicPr>
          <p:nvPr/>
        </p:nvPicPr>
        <p:blipFill>
          <a:blip r:embed="rId2">
            <a:lum brigh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37"/>
          <a:stretch>
            <a:fillRect/>
          </a:stretch>
        </p:blipFill>
        <p:spPr bwMode="auto">
          <a:xfrm>
            <a:off x="9283280" y="194326"/>
            <a:ext cx="951626" cy="897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AutoShape 11"/>
          <p:cNvSpPr>
            <a:spLocks noChangeArrowheads="1"/>
          </p:cNvSpPr>
          <p:nvPr/>
        </p:nvSpPr>
        <p:spPr bwMode="auto">
          <a:xfrm>
            <a:off x="6786860" y="246637"/>
            <a:ext cx="2094764" cy="79262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/>
                <a:ea typeface="Calibri" pitchFamily="34" charset="0"/>
                <a:cs typeface="Times New Roman" pitchFamily="18" charset="0"/>
              </a:rPr>
              <a:t>Etoile validée entièrement le 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altLang="fr-FR" sz="1200" dirty="0">
              <a:latin typeface="Gisha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______________________</a:t>
            </a:r>
            <a:endParaRPr kumimoji="0" lang="fr-FR" alt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5113637" y="222500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/>
              <a:t>Etoile blanche</a:t>
            </a:r>
            <a:endParaRPr lang="fr-FR" sz="1000" b="1" dirty="0"/>
          </a:p>
        </p:txBody>
      </p:sp>
      <p:sp>
        <p:nvSpPr>
          <p:cNvPr id="35" name="Text Box 1"/>
          <p:cNvSpPr txBox="1">
            <a:spLocks noChangeArrowheads="1"/>
          </p:cNvSpPr>
          <p:nvPr/>
        </p:nvSpPr>
        <p:spPr bwMode="auto">
          <a:xfrm>
            <a:off x="12244945" y="2807714"/>
            <a:ext cx="849313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" name="Oval 12"/>
          <p:cNvSpPr>
            <a:spLocks noChangeArrowheads="1"/>
          </p:cNvSpPr>
          <p:nvPr/>
        </p:nvSpPr>
        <p:spPr bwMode="auto">
          <a:xfrm>
            <a:off x="8126020" y="3360642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2" name="Text Box 13"/>
          <p:cNvSpPr txBox="1">
            <a:spLocks noChangeArrowheads="1"/>
          </p:cNvSpPr>
          <p:nvPr/>
        </p:nvSpPr>
        <p:spPr bwMode="auto">
          <a:xfrm>
            <a:off x="459957" y="4569679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sais associer deux sons différents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(4 paires)</a:t>
            </a:r>
          </a:p>
        </p:txBody>
      </p:sp>
      <p:sp>
        <p:nvSpPr>
          <p:cNvPr id="43" name="Text Box 13"/>
          <p:cNvSpPr txBox="1">
            <a:spLocks noChangeArrowheads="1"/>
          </p:cNvSpPr>
          <p:nvPr/>
        </p:nvSpPr>
        <p:spPr bwMode="auto">
          <a:xfrm>
            <a:off x="7160573" y="4586895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J’écoute régulièrement des comptines et des virelangues</a:t>
            </a:r>
          </a:p>
        </p:txBody>
      </p:sp>
      <p:pic>
        <p:nvPicPr>
          <p:cNvPr id="44" name="Image 4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21" t="3270" r="8876" b="12799"/>
          <a:stretch/>
        </p:blipFill>
        <p:spPr>
          <a:xfrm>
            <a:off x="885587" y="5159351"/>
            <a:ext cx="2028740" cy="1505904"/>
          </a:xfrm>
          <a:prstGeom prst="rect">
            <a:avLst/>
          </a:prstGeom>
        </p:spPr>
      </p:pic>
      <p:sp>
        <p:nvSpPr>
          <p:cNvPr id="45" name="Text Box 13"/>
          <p:cNvSpPr txBox="1">
            <a:spLocks noChangeArrowheads="1"/>
          </p:cNvSpPr>
          <p:nvPr/>
        </p:nvSpPr>
        <p:spPr bwMode="auto">
          <a:xfrm>
            <a:off x="5879433" y="1633656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</a:t>
            </a:r>
            <a:r>
              <a:rPr lang="fr-FR" altLang="fr-FR" sz="1200" dirty="0">
                <a:latin typeface="Arial" pitchFamily="34" charset="0"/>
                <a:cs typeface="Arial" pitchFamily="34" charset="0"/>
              </a:rPr>
              <a:t>sais reconnaitre </a:t>
            </a:r>
            <a:endParaRPr lang="fr-FR" altLang="fr-FR" sz="1200" dirty="0" smtClean="0">
              <a:latin typeface="Arial" pitchFamily="34" charset="0"/>
              <a:cs typeface="Arial" pitchFamily="34" charset="0"/>
            </a:endParaRP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mon prénom en lettres capitales</a:t>
            </a:r>
            <a:endParaRPr kumimoji="0" lang="fr-FR" alt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 Box 13"/>
          <p:cNvSpPr txBox="1">
            <a:spLocks noChangeArrowheads="1"/>
          </p:cNvSpPr>
          <p:nvPr/>
        </p:nvSpPr>
        <p:spPr bwMode="auto">
          <a:xfrm>
            <a:off x="3906540" y="4564289"/>
            <a:ext cx="2808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Je m’entraine à repérer 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un son voyelle en attaque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7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400" r="9677"/>
          <a:stretch/>
        </p:blipFill>
        <p:spPr bwMode="auto">
          <a:xfrm>
            <a:off x="4206951" y="5197358"/>
            <a:ext cx="2279177" cy="1545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" name="ZoneTexte 47"/>
          <p:cNvSpPr txBox="1"/>
          <p:nvPr/>
        </p:nvSpPr>
        <p:spPr>
          <a:xfrm>
            <a:off x="6095217" y="2545499"/>
            <a:ext cx="2448432" cy="830997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4800" dirty="0" smtClean="0"/>
              <a:t>PRENOM</a:t>
            </a:r>
            <a:endParaRPr lang="fr-FR" sz="4800" dirty="0"/>
          </a:p>
        </p:txBody>
      </p:sp>
      <p:sp>
        <p:nvSpPr>
          <p:cNvPr id="49" name="Ellipse 48"/>
          <p:cNvSpPr/>
          <p:nvPr/>
        </p:nvSpPr>
        <p:spPr>
          <a:xfrm>
            <a:off x="3976757" y="5805799"/>
            <a:ext cx="460387" cy="444775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0" name="Picture 6" descr="C:\Users\user\AppData\Local\Microsoft\Windows\INetCache\IE\B7EU8A61\eye-2387853_960_720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0417" y="2166025"/>
            <a:ext cx="807313" cy="807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4598" y="2166025"/>
            <a:ext cx="977077" cy="1433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471258">
            <a:off x="3352929" y="2117284"/>
            <a:ext cx="1380859" cy="1380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19940">
            <a:off x="7404750" y="5259897"/>
            <a:ext cx="1178986" cy="818855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17595">
            <a:off x="8535560" y="5340188"/>
            <a:ext cx="1253266" cy="870444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77318">
            <a:off x="7987347" y="5957645"/>
            <a:ext cx="1000184" cy="694669"/>
          </a:xfrm>
          <a:prstGeom prst="rect">
            <a:avLst/>
          </a:prstGeom>
        </p:spPr>
      </p:pic>
      <p:sp>
        <p:nvSpPr>
          <p:cNvPr id="26" name="Oval 12"/>
          <p:cNvSpPr>
            <a:spLocks noChangeArrowheads="1"/>
          </p:cNvSpPr>
          <p:nvPr/>
        </p:nvSpPr>
        <p:spPr bwMode="auto">
          <a:xfrm>
            <a:off x="2706544" y="6305736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0" name="Oval 12"/>
          <p:cNvSpPr>
            <a:spLocks noChangeArrowheads="1"/>
          </p:cNvSpPr>
          <p:nvPr/>
        </p:nvSpPr>
        <p:spPr bwMode="auto">
          <a:xfrm>
            <a:off x="6084317" y="6305736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1" name="Oval 12"/>
          <p:cNvSpPr>
            <a:spLocks noChangeArrowheads="1"/>
          </p:cNvSpPr>
          <p:nvPr/>
        </p:nvSpPr>
        <p:spPr bwMode="auto">
          <a:xfrm>
            <a:off x="9407160" y="6328342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" name="Oval 12"/>
          <p:cNvSpPr>
            <a:spLocks noChangeArrowheads="1"/>
          </p:cNvSpPr>
          <p:nvPr/>
        </p:nvSpPr>
        <p:spPr bwMode="auto">
          <a:xfrm>
            <a:off x="4256075" y="3360643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2" name="Oval 12"/>
          <p:cNvSpPr>
            <a:spLocks noChangeArrowheads="1"/>
          </p:cNvSpPr>
          <p:nvPr/>
        </p:nvSpPr>
        <p:spPr bwMode="auto">
          <a:xfrm>
            <a:off x="8126019" y="3353159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75315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AutoShape 5"/>
          <p:cNvSpPr>
            <a:spLocks noChangeArrowheads="1"/>
          </p:cNvSpPr>
          <p:nvPr/>
        </p:nvSpPr>
        <p:spPr bwMode="auto">
          <a:xfrm>
            <a:off x="203937" y="246636"/>
            <a:ext cx="6272041" cy="79262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21600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fr-FR" altLang="fr-FR" sz="2400" dirty="0">
                <a:latin typeface="Arial Rounded MT Bold" pitchFamily="34" charset="0"/>
                <a:cs typeface="Times New Roman" pitchFamily="18" charset="0"/>
              </a:rPr>
              <a:t>Conscience phonologique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2400" dirty="0" smtClean="0">
                <a:latin typeface="Arial Rounded MT Bold" pitchFamily="34" charset="0"/>
                <a:cs typeface="Times New Roman" pitchFamily="18" charset="0"/>
              </a:rPr>
              <a:t>Lecture</a:t>
            </a:r>
            <a:endParaRPr kumimoji="0" lang="fr-FR" alt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9162193" y="120950"/>
            <a:ext cx="1193800" cy="1044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0" name="Picture 2" descr="Logo Etoile vierge"/>
          <p:cNvPicPr>
            <a:picLocks noChangeAspect="1" noChangeArrowheads="1"/>
          </p:cNvPicPr>
          <p:nvPr/>
        </p:nvPicPr>
        <p:blipFill>
          <a:blip r:embed="rId2">
            <a:lum brigh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37"/>
          <a:stretch>
            <a:fillRect/>
          </a:stretch>
        </p:blipFill>
        <p:spPr bwMode="auto">
          <a:xfrm>
            <a:off x="9283280" y="194326"/>
            <a:ext cx="951626" cy="897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AutoShape 11"/>
          <p:cNvSpPr>
            <a:spLocks noChangeArrowheads="1"/>
          </p:cNvSpPr>
          <p:nvPr/>
        </p:nvSpPr>
        <p:spPr bwMode="auto">
          <a:xfrm>
            <a:off x="6786860" y="246637"/>
            <a:ext cx="2094764" cy="79262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/>
                <a:ea typeface="Calibri" pitchFamily="34" charset="0"/>
                <a:cs typeface="Times New Roman" pitchFamily="18" charset="0"/>
              </a:rPr>
              <a:t>Etoile entièrement validée le 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altLang="fr-FR" sz="1200" dirty="0">
              <a:latin typeface="Gisha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______________________</a:t>
            </a:r>
            <a:endParaRPr kumimoji="0" lang="fr-FR" alt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5113637" y="222500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/>
              <a:t>Etoile rose</a:t>
            </a:r>
            <a:endParaRPr lang="fr-FR" sz="1000" b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2516" y="448863"/>
            <a:ext cx="568419" cy="540000"/>
          </a:xfrm>
          <a:prstGeom prst="rect">
            <a:avLst/>
          </a:prstGeom>
        </p:spPr>
      </p:pic>
      <p:sp>
        <p:nvSpPr>
          <p:cNvPr id="53" name="Text Box 13"/>
          <p:cNvSpPr txBox="1">
            <a:spLocks noChangeArrowheads="1"/>
          </p:cNvSpPr>
          <p:nvPr/>
        </p:nvSpPr>
        <p:spPr bwMode="auto">
          <a:xfrm>
            <a:off x="1590047" y="1633694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</a:t>
            </a:r>
            <a:r>
              <a:rPr lang="fr-FR" altLang="fr-FR" sz="1200" dirty="0">
                <a:latin typeface="Arial" pitchFamily="34" charset="0"/>
                <a:cs typeface="Arial" pitchFamily="34" charset="0"/>
              </a:rPr>
              <a:t>sais reconnaitre </a:t>
            </a:r>
            <a:endParaRPr lang="fr-FR" altLang="fr-FR" sz="1200" dirty="0" smtClean="0">
              <a:latin typeface="Arial" pitchFamily="34" charset="0"/>
              <a:cs typeface="Arial" pitchFamily="34" charset="0"/>
            </a:endParaRP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Mon prénom en lettres cursives</a:t>
            </a:r>
            <a:endParaRPr kumimoji="0" lang="fr-FR" alt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 Box 13"/>
          <p:cNvSpPr txBox="1">
            <a:spLocks noChangeArrowheads="1"/>
          </p:cNvSpPr>
          <p:nvPr/>
        </p:nvSpPr>
        <p:spPr bwMode="auto">
          <a:xfrm>
            <a:off x="-3006228" y="2218837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sais écrire mon prénom avec des lettres mobiles en capitales</a:t>
            </a:r>
          </a:p>
        </p:txBody>
      </p:sp>
      <p:sp>
        <p:nvSpPr>
          <p:cNvPr id="56" name="Text Box 13"/>
          <p:cNvSpPr txBox="1">
            <a:spLocks noChangeArrowheads="1"/>
          </p:cNvSpPr>
          <p:nvPr/>
        </p:nvSpPr>
        <p:spPr bwMode="auto">
          <a:xfrm>
            <a:off x="5882186" y="4552857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connais</a:t>
            </a:r>
            <a:r>
              <a:rPr kumimoji="0" lang="fr-FR" altLang="fr-FR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le son de quelques alphas</a:t>
            </a:r>
            <a:endParaRPr kumimoji="0" lang="fr-FR" alt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 Box 13"/>
          <p:cNvSpPr txBox="1">
            <a:spLocks noChangeArrowheads="1"/>
          </p:cNvSpPr>
          <p:nvPr/>
        </p:nvSpPr>
        <p:spPr bwMode="auto">
          <a:xfrm>
            <a:off x="1590047" y="4552857"/>
            <a:ext cx="2808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Je sais repérer un son voyelle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en attaque 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1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400" r="9677"/>
          <a:stretch/>
        </p:blipFill>
        <p:spPr bwMode="auto">
          <a:xfrm>
            <a:off x="1890458" y="5185926"/>
            <a:ext cx="2279177" cy="1545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5186" y="5021365"/>
            <a:ext cx="2373997" cy="1402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ZoneTexte 14"/>
          <p:cNvSpPr txBox="1"/>
          <p:nvPr/>
        </p:nvSpPr>
        <p:spPr>
          <a:xfrm>
            <a:off x="2021935" y="2570993"/>
            <a:ext cx="2016224" cy="830997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4800" dirty="0" smtClean="0">
                <a:latin typeface="Cursive standard" pitchFamily="2" charset="0"/>
              </a:rPr>
              <a:t>²prénom</a:t>
            </a:r>
            <a:endParaRPr lang="fr-FR" sz="4800" dirty="0">
              <a:latin typeface="Cursive standard" pitchFamily="2" charset="0"/>
            </a:endParaRPr>
          </a:p>
        </p:txBody>
      </p:sp>
      <p:sp>
        <p:nvSpPr>
          <p:cNvPr id="16" name="Rectangle 15"/>
          <p:cNvSpPr/>
          <p:nvPr/>
        </p:nvSpPr>
        <p:spPr>
          <a:xfrm rot="568004">
            <a:off x="-670411" y="3200632"/>
            <a:ext cx="432048" cy="4381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M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-1131415" y="3168085"/>
            <a:ext cx="432048" cy="4414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O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-1563463" y="3168086"/>
            <a:ext cx="432048" cy="4414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N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-1997974" y="3168087"/>
            <a:ext cx="432048" cy="4414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E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-2430022" y="3168087"/>
            <a:ext cx="432048" cy="4414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R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-2862070" y="3168087"/>
            <a:ext cx="432048" cy="4414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P</a:t>
            </a:r>
            <a:endParaRPr lang="fr-FR" dirty="0">
              <a:solidFill>
                <a:schemeClr val="tx1"/>
              </a:solidFill>
            </a:endParaRPr>
          </a:p>
        </p:txBody>
      </p:sp>
      <p:pic>
        <p:nvPicPr>
          <p:cNvPr id="1030" name="Picture 6" descr="C:\Users\user\AppData\Local\Microsoft\Windows\INetCache\IE\B7EU8A61\eye-2387853_960_720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8278" y="2179178"/>
            <a:ext cx="807313" cy="807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69750" y="3419704"/>
            <a:ext cx="866559" cy="1032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 Box 13"/>
          <p:cNvSpPr txBox="1">
            <a:spLocks noChangeArrowheads="1"/>
          </p:cNvSpPr>
          <p:nvPr/>
        </p:nvSpPr>
        <p:spPr bwMode="auto">
          <a:xfrm>
            <a:off x="5859206" y="1633694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sais recopier des</a:t>
            </a:r>
            <a:r>
              <a:rPr kumimoji="0" lang="fr-FR" altLang="fr-FR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mots 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avec des lettres mobiles</a:t>
            </a:r>
            <a:endParaRPr kumimoji="0" lang="fr-FR" alt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Oval 12"/>
          <p:cNvSpPr>
            <a:spLocks noChangeArrowheads="1"/>
          </p:cNvSpPr>
          <p:nvPr/>
        </p:nvSpPr>
        <p:spPr bwMode="auto">
          <a:xfrm>
            <a:off x="3756174" y="6294303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6" name="Oval 12"/>
          <p:cNvSpPr>
            <a:spLocks noChangeArrowheads="1"/>
          </p:cNvSpPr>
          <p:nvPr/>
        </p:nvSpPr>
        <p:spPr bwMode="auto">
          <a:xfrm>
            <a:off x="8128773" y="6294304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" name="Oval 12"/>
          <p:cNvSpPr>
            <a:spLocks noChangeArrowheads="1"/>
          </p:cNvSpPr>
          <p:nvPr/>
        </p:nvSpPr>
        <p:spPr bwMode="auto">
          <a:xfrm>
            <a:off x="3858262" y="3360643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460" y="2108570"/>
            <a:ext cx="1683313" cy="1683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Oval 12"/>
          <p:cNvSpPr>
            <a:spLocks noChangeArrowheads="1"/>
          </p:cNvSpPr>
          <p:nvPr/>
        </p:nvSpPr>
        <p:spPr bwMode="auto">
          <a:xfrm>
            <a:off x="8089660" y="3339925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50891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AutoShape 5"/>
          <p:cNvSpPr>
            <a:spLocks noChangeArrowheads="1"/>
          </p:cNvSpPr>
          <p:nvPr/>
        </p:nvSpPr>
        <p:spPr bwMode="auto">
          <a:xfrm>
            <a:off x="203937" y="246636"/>
            <a:ext cx="6272041" cy="79262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21600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fr-FR" altLang="fr-FR" sz="2400" dirty="0">
                <a:latin typeface="Arial Rounded MT Bold" pitchFamily="34" charset="0"/>
                <a:cs typeface="Times New Roman" pitchFamily="18" charset="0"/>
              </a:rPr>
              <a:t>Conscience phonologique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2400" dirty="0" smtClean="0">
                <a:latin typeface="Arial Rounded MT Bold" pitchFamily="34" charset="0"/>
                <a:cs typeface="Times New Roman" pitchFamily="18" charset="0"/>
              </a:rPr>
              <a:t>Lecture</a:t>
            </a:r>
            <a:endParaRPr kumimoji="0" lang="fr-FR" alt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9162193" y="120950"/>
            <a:ext cx="1193800" cy="1044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0" name="Picture 2" descr="Logo Etoile vierge"/>
          <p:cNvPicPr>
            <a:picLocks noChangeAspect="1" noChangeArrowheads="1"/>
          </p:cNvPicPr>
          <p:nvPr/>
        </p:nvPicPr>
        <p:blipFill>
          <a:blip r:embed="rId2">
            <a:lum brigh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37"/>
          <a:stretch>
            <a:fillRect/>
          </a:stretch>
        </p:blipFill>
        <p:spPr bwMode="auto">
          <a:xfrm>
            <a:off x="9283280" y="194326"/>
            <a:ext cx="951626" cy="897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4232275" y="693738"/>
            <a:ext cx="849313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AutoShape 11"/>
          <p:cNvSpPr>
            <a:spLocks noChangeArrowheads="1"/>
          </p:cNvSpPr>
          <p:nvPr/>
        </p:nvSpPr>
        <p:spPr bwMode="auto">
          <a:xfrm>
            <a:off x="6786860" y="246637"/>
            <a:ext cx="2094764" cy="79262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/>
                <a:ea typeface="Calibri" pitchFamily="34" charset="0"/>
                <a:cs typeface="Times New Roman" pitchFamily="18" charset="0"/>
              </a:rPr>
              <a:t>Etoile validée entièrement le 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altLang="fr-FR" sz="1200" dirty="0">
              <a:latin typeface="Gisha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______________________</a:t>
            </a:r>
            <a:endParaRPr kumimoji="0" lang="fr-FR" alt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5113637" y="222500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/>
              <a:t>Etoile jaune</a:t>
            </a:r>
            <a:endParaRPr lang="fr-FR" sz="1000" b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4968" y="405306"/>
            <a:ext cx="621474" cy="590400"/>
          </a:xfrm>
          <a:prstGeom prst="rect">
            <a:avLst/>
          </a:prstGeom>
        </p:spPr>
      </p:pic>
      <p:sp>
        <p:nvSpPr>
          <p:cNvPr id="23" name="Text Box 13"/>
          <p:cNvSpPr txBox="1">
            <a:spLocks noChangeArrowheads="1"/>
          </p:cNvSpPr>
          <p:nvPr/>
        </p:nvSpPr>
        <p:spPr bwMode="auto">
          <a:xfrm>
            <a:off x="411652" y="1518975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Je </a:t>
            </a:r>
            <a:r>
              <a:rPr lang="fr-FR" altLang="fr-FR" sz="1200" dirty="0">
                <a:latin typeface="Arial" pitchFamily="34" charset="0"/>
                <a:cs typeface="Arial" pitchFamily="34" charset="0"/>
              </a:rPr>
              <a:t>sais deviner un prénom 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>
                <a:latin typeface="Arial" pitchFamily="34" charset="0"/>
                <a:cs typeface="Arial" pitchFamily="34" charset="0"/>
              </a:rPr>
              <a:t>à partir 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du son d’attaque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altLang="fr-FR" sz="1200" dirty="0"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Text Box 13"/>
          <p:cNvSpPr txBox="1">
            <a:spLocks noChangeArrowheads="1"/>
          </p:cNvSpPr>
          <p:nvPr/>
        </p:nvSpPr>
        <p:spPr bwMode="auto">
          <a:xfrm>
            <a:off x="3906860" y="1518975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connais</a:t>
            </a:r>
            <a:r>
              <a:rPr kumimoji="0" lang="fr-FR" altLang="fr-FR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le son de tous les alphas</a:t>
            </a:r>
            <a:endParaRPr kumimoji="0" lang="fr-FR" alt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Text Box 13"/>
          <p:cNvSpPr txBox="1">
            <a:spLocks noChangeArrowheads="1"/>
          </p:cNvSpPr>
          <p:nvPr/>
        </p:nvSpPr>
        <p:spPr bwMode="auto">
          <a:xfrm>
            <a:off x="415427" y="4412895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Je connais le son des lettres rugueuses voyelles (bleues)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3060" y="1817135"/>
            <a:ext cx="1410738" cy="1978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" name="Text Box 13"/>
          <p:cNvSpPr txBox="1">
            <a:spLocks noChangeArrowheads="1"/>
          </p:cNvSpPr>
          <p:nvPr/>
        </p:nvSpPr>
        <p:spPr bwMode="auto">
          <a:xfrm>
            <a:off x="7400881" y="1518975"/>
            <a:ext cx="2808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Je sais repérer 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un son voyelle en attaque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2" name="Image 7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60" r="7234"/>
          <a:stretch/>
        </p:blipFill>
        <p:spPr>
          <a:xfrm rot="5400000">
            <a:off x="7938932" y="2068779"/>
            <a:ext cx="1731897" cy="1704480"/>
          </a:xfrm>
          <a:prstGeom prst="rect">
            <a:avLst/>
          </a:prstGeom>
        </p:spPr>
      </p:pic>
      <p:sp>
        <p:nvSpPr>
          <p:cNvPr id="73" name="Text Box 13"/>
          <p:cNvSpPr txBox="1">
            <a:spLocks noChangeArrowheads="1"/>
          </p:cNvSpPr>
          <p:nvPr/>
        </p:nvSpPr>
        <p:spPr bwMode="auto">
          <a:xfrm>
            <a:off x="3906860" y="4413261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Je sais associer les lettres rugueuses voyelles </a:t>
            </a:r>
            <a:r>
              <a:rPr lang="fr-FR" altLang="fr-FR" sz="1200" dirty="0">
                <a:latin typeface="Arial" pitchFamily="34" charset="0"/>
                <a:cs typeface="Arial" pitchFamily="34" charset="0"/>
              </a:rPr>
              <a:t>(bleues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) aux images 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avec sons d’attaque</a:t>
            </a:r>
            <a:endParaRPr kumimoji="0" lang="fr-FR" alt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7" name="Image 5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407" y="5034757"/>
            <a:ext cx="1980039" cy="1485029"/>
          </a:xfrm>
          <a:prstGeom prst="rect">
            <a:avLst/>
          </a:prstGeom>
        </p:spPr>
      </p:pic>
      <p:pic>
        <p:nvPicPr>
          <p:cNvPr id="77" name="Image 7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10549" r="25000" b="45290"/>
          <a:stretch/>
        </p:blipFill>
        <p:spPr>
          <a:xfrm>
            <a:off x="4843726" y="5085716"/>
            <a:ext cx="1100862" cy="1458445"/>
          </a:xfrm>
          <a:prstGeom prst="rect">
            <a:avLst/>
          </a:prstGeom>
        </p:spPr>
      </p:pic>
      <p:pic>
        <p:nvPicPr>
          <p:cNvPr id="80" name="Picture 5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400" r="9677"/>
          <a:stretch/>
        </p:blipFill>
        <p:spPr bwMode="auto">
          <a:xfrm>
            <a:off x="7706035" y="5070237"/>
            <a:ext cx="2279177" cy="1545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" name="Text Box 13"/>
          <p:cNvSpPr txBox="1">
            <a:spLocks noChangeArrowheads="1"/>
          </p:cNvSpPr>
          <p:nvPr/>
        </p:nvSpPr>
        <p:spPr bwMode="auto">
          <a:xfrm>
            <a:off x="7441624" y="4413261"/>
            <a:ext cx="2808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Je m’entraine à repérer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un son consonne en attaque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2" name="Picture 5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400" r="9677"/>
          <a:stretch/>
        </p:blipFill>
        <p:spPr bwMode="auto">
          <a:xfrm>
            <a:off x="7706035" y="5069429"/>
            <a:ext cx="2279177" cy="1545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" name="Ellipse 82"/>
          <p:cNvSpPr/>
          <p:nvPr/>
        </p:nvSpPr>
        <p:spPr>
          <a:xfrm>
            <a:off x="7520595" y="5554883"/>
            <a:ext cx="460387" cy="4447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4" name="Ellipse 83"/>
          <p:cNvSpPr/>
          <p:nvPr/>
        </p:nvSpPr>
        <p:spPr>
          <a:xfrm>
            <a:off x="7535289" y="2602738"/>
            <a:ext cx="460387" cy="444775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3" t="14497" r="66946" b="21312"/>
          <a:stretch/>
        </p:blipFill>
        <p:spPr bwMode="auto">
          <a:xfrm>
            <a:off x="568413" y="2072078"/>
            <a:ext cx="672807" cy="1723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à coins arrondis 3"/>
          <p:cNvSpPr/>
          <p:nvPr/>
        </p:nvSpPr>
        <p:spPr>
          <a:xfrm>
            <a:off x="1386260" y="2191220"/>
            <a:ext cx="1675210" cy="1424854"/>
          </a:xfrm>
          <a:prstGeom prst="wedgeRoundRectCallout">
            <a:avLst>
              <a:gd name="adj1" fmla="val -70529"/>
              <a:gd name="adj2" fmla="val 38817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dirty="0" smtClean="0">
                <a:solidFill>
                  <a:schemeClr val="tx1"/>
                </a:solidFill>
              </a:rPr>
              <a:t>          a  </a:t>
            </a:r>
          </a:p>
          <a:p>
            <a:endParaRPr lang="fr-FR" dirty="0">
              <a:solidFill>
                <a:schemeClr val="tx1"/>
              </a:solidFill>
            </a:endParaRPr>
          </a:p>
          <a:p>
            <a:r>
              <a:rPr lang="fr-FR" dirty="0" smtClean="0">
                <a:solidFill>
                  <a:schemeClr val="tx1"/>
                </a:solidFill>
              </a:rPr>
              <a:t>                ??</a:t>
            </a:r>
            <a:endParaRPr lang="fr-FR" dirty="0">
              <a:solidFill>
                <a:schemeClr val="tx1"/>
              </a:solidFill>
            </a:endParaRPr>
          </a:p>
        </p:txBody>
      </p:sp>
      <p:pic>
        <p:nvPicPr>
          <p:cNvPr id="35" name="Picture 2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55" t="39344" r="33891" b="21312"/>
          <a:stretch/>
        </p:blipFill>
        <p:spPr bwMode="auto">
          <a:xfrm>
            <a:off x="1768621" y="2843903"/>
            <a:ext cx="509115" cy="656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Oval 12"/>
          <p:cNvSpPr>
            <a:spLocks noChangeArrowheads="1"/>
          </p:cNvSpPr>
          <p:nvPr/>
        </p:nvSpPr>
        <p:spPr bwMode="auto">
          <a:xfrm>
            <a:off x="2656701" y="3260422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9" name="Oval 12"/>
          <p:cNvSpPr>
            <a:spLocks noChangeArrowheads="1"/>
          </p:cNvSpPr>
          <p:nvPr/>
        </p:nvSpPr>
        <p:spPr bwMode="auto">
          <a:xfrm>
            <a:off x="2656700" y="6154708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6" name="Oval 12"/>
          <p:cNvSpPr>
            <a:spLocks noChangeArrowheads="1"/>
          </p:cNvSpPr>
          <p:nvPr/>
        </p:nvSpPr>
        <p:spPr bwMode="auto">
          <a:xfrm>
            <a:off x="6153173" y="6154708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8" name="Oval 12"/>
          <p:cNvSpPr>
            <a:spLocks noChangeArrowheads="1"/>
          </p:cNvSpPr>
          <p:nvPr/>
        </p:nvSpPr>
        <p:spPr bwMode="auto">
          <a:xfrm>
            <a:off x="6137962" y="3260422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0" name="Oval 12"/>
          <p:cNvSpPr>
            <a:spLocks noChangeArrowheads="1"/>
          </p:cNvSpPr>
          <p:nvPr/>
        </p:nvSpPr>
        <p:spPr bwMode="auto">
          <a:xfrm>
            <a:off x="9626336" y="6129291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7" name="Oval 12"/>
          <p:cNvSpPr>
            <a:spLocks noChangeArrowheads="1"/>
          </p:cNvSpPr>
          <p:nvPr/>
        </p:nvSpPr>
        <p:spPr bwMode="auto">
          <a:xfrm>
            <a:off x="9575468" y="3260422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12397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AutoShape 5"/>
          <p:cNvSpPr>
            <a:spLocks noChangeArrowheads="1"/>
          </p:cNvSpPr>
          <p:nvPr/>
        </p:nvSpPr>
        <p:spPr bwMode="auto">
          <a:xfrm>
            <a:off x="203937" y="246636"/>
            <a:ext cx="6272041" cy="79262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21600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fr-FR" altLang="fr-FR" sz="2400" dirty="0">
                <a:latin typeface="Arial Rounded MT Bold" pitchFamily="34" charset="0"/>
                <a:cs typeface="Times New Roman" pitchFamily="18" charset="0"/>
              </a:rPr>
              <a:t>Conscience phonologique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2400" dirty="0" smtClean="0">
                <a:latin typeface="Arial Rounded MT Bold" pitchFamily="34" charset="0"/>
                <a:cs typeface="Times New Roman" pitchFamily="18" charset="0"/>
              </a:rPr>
              <a:t>Lecture</a:t>
            </a:r>
            <a:endParaRPr kumimoji="0" lang="fr-FR" alt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9162193" y="120950"/>
            <a:ext cx="1193800" cy="1044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0" name="Picture 2" descr="Logo Etoile vierge"/>
          <p:cNvPicPr>
            <a:picLocks noChangeAspect="1" noChangeArrowheads="1"/>
          </p:cNvPicPr>
          <p:nvPr/>
        </p:nvPicPr>
        <p:blipFill>
          <a:blip r:embed="rId2">
            <a:lum brigh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37"/>
          <a:stretch>
            <a:fillRect/>
          </a:stretch>
        </p:blipFill>
        <p:spPr bwMode="auto">
          <a:xfrm>
            <a:off x="9283280" y="194326"/>
            <a:ext cx="951626" cy="897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4232275" y="693738"/>
            <a:ext cx="849313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AutoShape 11"/>
          <p:cNvSpPr>
            <a:spLocks noChangeArrowheads="1"/>
          </p:cNvSpPr>
          <p:nvPr/>
        </p:nvSpPr>
        <p:spPr bwMode="auto">
          <a:xfrm>
            <a:off x="6786860" y="246637"/>
            <a:ext cx="2094764" cy="79262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/>
                <a:ea typeface="Calibri" pitchFamily="34" charset="0"/>
                <a:cs typeface="Times New Roman" pitchFamily="18" charset="0"/>
              </a:rPr>
              <a:t>Etoile validée entièrement le 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altLang="fr-FR" sz="1200" dirty="0">
              <a:latin typeface="Gisha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______________________</a:t>
            </a:r>
            <a:endParaRPr kumimoji="0" lang="fr-FR" alt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5113637" y="222500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/>
              <a:t>Etoile orange</a:t>
            </a:r>
            <a:endParaRPr lang="fr-FR" sz="1000" b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4968" y="442736"/>
            <a:ext cx="606316" cy="576000"/>
          </a:xfrm>
          <a:prstGeom prst="rect">
            <a:avLst/>
          </a:prstGeom>
        </p:spPr>
      </p:pic>
      <p:sp>
        <p:nvSpPr>
          <p:cNvPr id="81" name="Text Box 13"/>
          <p:cNvSpPr txBox="1">
            <a:spLocks noChangeArrowheads="1"/>
          </p:cNvSpPr>
          <p:nvPr/>
        </p:nvSpPr>
        <p:spPr bwMode="auto">
          <a:xfrm>
            <a:off x="544161" y="4404809"/>
            <a:ext cx="2808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Je sais repérer 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un son voyelle dans des mots (attaque, médiane, finale)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Image 1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23" r="11440"/>
          <a:stretch/>
        </p:blipFill>
        <p:spPr>
          <a:xfrm>
            <a:off x="1159364" y="5208362"/>
            <a:ext cx="1577593" cy="1463691"/>
          </a:xfrm>
          <a:prstGeom prst="rect">
            <a:avLst/>
          </a:prstGeom>
        </p:spPr>
      </p:pic>
      <p:sp>
        <p:nvSpPr>
          <p:cNvPr id="85" name="Text Box 13"/>
          <p:cNvSpPr txBox="1">
            <a:spLocks noChangeArrowheads="1"/>
          </p:cNvSpPr>
          <p:nvPr/>
        </p:nvSpPr>
        <p:spPr bwMode="auto">
          <a:xfrm>
            <a:off x="3904311" y="1458837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Je connais le son de la plupart des lettres rugueuses consonnes (rouges)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6" name="Image 8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7451" y="2117493"/>
            <a:ext cx="2021019" cy="1515764"/>
          </a:xfrm>
          <a:prstGeom prst="rect">
            <a:avLst/>
          </a:prstGeom>
        </p:spPr>
      </p:pic>
      <p:sp>
        <p:nvSpPr>
          <p:cNvPr id="87" name="Text Box 13"/>
          <p:cNvSpPr txBox="1">
            <a:spLocks noChangeArrowheads="1"/>
          </p:cNvSpPr>
          <p:nvPr/>
        </p:nvSpPr>
        <p:spPr bwMode="auto">
          <a:xfrm>
            <a:off x="7400825" y="1456757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Je sais associer les lettres rugueuses consonnes (rouges) aux images 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avec sons d’attaque</a:t>
            </a:r>
            <a:endParaRPr kumimoji="0" lang="fr-FR" alt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8" name="Image 8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35" r="47293" b="36765"/>
          <a:stretch/>
        </p:blipFill>
        <p:spPr>
          <a:xfrm>
            <a:off x="7819106" y="2166896"/>
            <a:ext cx="1990512" cy="1478514"/>
          </a:xfrm>
          <a:prstGeom prst="rect">
            <a:avLst/>
          </a:prstGeom>
        </p:spPr>
      </p:pic>
      <p:sp>
        <p:nvSpPr>
          <p:cNvPr id="92" name="Ellipse 91"/>
          <p:cNvSpPr/>
          <p:nvPr/>
        </p:nvSpPr>
        <p:spPr>
          <a:xfrm>
            <a:off x="702863" y="5613192"/>
            <a:ext cx="460387" cy="444775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6" name="Picture 5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400" r="9677"/>
          <a:stretch/>
        </p:blipFill>
        <p:spPr bwMode="auto">
          <a:xfrm>
            <a:off x="824058" y="2115813"/>
            <a:ext cx="2279177" cy="1545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7" name="Text Box 13"/>
          <p:cNvSpPr txBox="1">
            <a:spLocks noChangeArrowheads="1"/>
          </p:cNvSpPr>
          <p:nvPr/>
        </p:nvSpPr>
        <p:spPr bwMode="auto">
          <a:xfrm>
            <a:off x="559647" y="1458837"/>
            <a:ext cx="2808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Je sais repérer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un son consonne en attaque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8" name="Picture 5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400" r="9677"/>
          <a:stretch/>
        </p:blipFill>
        <p:spPr bwMode="auto">
          <a:xfrm>
            <a:off x="824058" y="2115005"/>
            <a:ext cx="2279177" cy="1545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9" name="Ellipse 98"/>
          <p:cNvSpPr/>
          <p:nvPr/>
        </p:nvSpPr>
        <p:spPr>
          <a:xfrm>
            <a:off x="648403" y="2665138"/>
            <a:ext cx="460387" cy="4447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3" name="Picture 5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400" r="9677"/>
          <a:stretch/>
        </p:blipFill>
        <p:spPr bwMode="auto">
          <a:xfrm>
            <a:off x="4193126" y="5100168"/>
            <a:ext cx="2279177" cy="1545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Text Box 13"/>
          <p:cNvSpPr txBox="1">
            <a:spLocks noChangeArrowheads="1"/>
          </p:cNvSpPr>
          <p:nvPr/>
        </p:nvSpPr>
        <p:spPr bwMode="auto">
          <a:xfrm>
            <a:off x="3928715" y="4443192"/>
            <a:ext cx="2808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Je sais  repérer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un son consonne en attaque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5" name="Image 104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74"/>
          <a:stretch/>
        </p:blipFill>
        <p:spPr>
          <a:xfrm rot="5400000">
            <a:off x="4538003" y="5080875"/>
            <a:ext cx="1589423" cy="1537634"/>
          </a:xfrm>
          <a:prstGeom prst="rect">
            <a:avLst/>
          </a:prstGeom>
        </p:spPr>
      </p:pic>
      <p:sp>
        <p:nvSpPr>
          <p:cNvPr id="106" name="Ellipse 105"/>
          <p:cNvSpPr/>
          <p:nvPr/>
        </p:nvSpPr>
        <p:spPr>
          <a:xfrm>
            <a:off x="4101661" y="5569382"/>
            <a:ext cx="460387" cy="4447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7" name="Text Box 13"/>
          <p:cNvSpPr txBox="1">
            <a:spLocks noChangeArrowheads="1"/>
          </p:cNvSpPr>
          <p:nvPr/>
        </p:nvSpPr>
        <p:spPr bwMode="auto">
          <a:xfrm>
            <a:off x="7400825" y="4443192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Je sais scander et dénombrer les syllabes d’un mot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6" name="Image 4095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11"/>
          <a:stretch/>
        </p:blipFill>
        <p:spPr>
          <a:xfrm rot="5400000">
            <a:off x="7973892" y="4930180"/>
            <a:ext cx="1733865" cy="1801389"/>
          </a:xfrm>
          <a:prstGeom prst="rect">
            <a:avLst/>
          </a:prstGeom>
        </p:spPr>
      </p:pic>
      <p:sp>
        <p:nvSpPr>
          <p:cNvPr id="56" name="Oval 12"/>
          <p:cNvSpPr>
            <a:spLocks noChangeArrowheads="1"/>
          </p:cNvSpPr>
          <p:nvPr/>
        </p:nvSpPr>
        <p:spPr bwMode="auto">
          <a:xfrm>
            <a:off x="2718748" y="3200284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7" name="Oval 12"/>
          <p:cNvSpPr>
            <a:spLocks noChangeArrowheads="1"/>
          </p:cNvSpPr>
          <p:nvPr/>
        </p:nvSpPr>
        <p:spPr bwMode="auto">
          <a:xfrm>
            <a:off x="6094823" y="6184639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8" name="Oval 12"/>
          <p:cNvSpPr>
            <a:spLocks noChangeArrowheads="1"/>
          </p:cNvSpPr>
          <p:nvPr/>
        </p:nvSpPr>
        <p:spPr bwMode="auto">
          <a:xfrm>
            <a:off x="6150898" y="3200284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0" name="Oval 12"/>
          <p:cNvSpPr>
            <a:spLocks noChangeArrowheads="1"/>
          </p:cNvSpPr>
          <p:nvPr/>
        </p:nvSpPr>
        <p:spPr bwMode="auto">
          <a:xfrm>
            <a:off x="9636639" y="6184638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1" name="Oval 12"/>
          <p:cNvSpPr>
            <a:spLocks noChangeArrowheads="1"/>
          </p:cNvSpPr>
          <p:nvPr/>
        </p:nvSpPr>
        <p:spPr bwMode="auto">
          <a:xfrm>
            <a:off x="9636640" y="3198204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2" name="Oval 12"/>
          <p:cNvSpPr>
            <a:spLocks noChangeArrowheads="1"/>
          </p:cNvSpPr>
          <p:nvPr/>
        </p:nvSpPr>
        <p:spPr bwMode="auto">
          <a:xfrm>
            <a:off x="2718748" y="6147171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066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 Box 13"/>
          <p:cNvSpPr txBox="1">
            <a:spLocks noChangeArrowheads="1"/>
          </p:cNvSpPr>
          <p:nvPr/>
        </p:nvSpPr>
        <p:spPr bwMode="auto">
          <a:xfrm>
            <a:off x="6024046" y="4572717"/>
            <a:ext cx="2808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Je sais trier des mots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selon leur syllabe d’attaque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AutoShape 5"/>
          <p:cNvSpPr>
            <a:spLocks noChangeArrowheads="1"/>
          </p:cNvSpPr>
          <p:nvPr/>
        </p:nvSpPr>
        <p:spPr bwMode="auto">
          <a:xfrm>
            <a:off x="203937" y="246636"/>
            <a:ext cx="6272041" cy="79262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21600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fr-FR" altLang="fr-FR" sz="2400" dirty="0">
                <a:latin typeface="Arial Rounded MT Bold" pitchFamily="34" charset="0"/>
                <a:cs typeface="Times New Roman" pitchFamily="18" charset="0"/>
              </a:rPr>
              <a:t>Conscience phonologique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2400" dirty="0" smtClean="0">
                <a:latin typeface="Arial Rounded MT Bold" pitchFamily="34" charset="0"/>
                <a:cs typeface="Times New Roman" pitchFamily="18" charset="0"/>
              </a:rPr>
              <a:t>Lecture</a:t>
            </a:r>
            <a:endParaRPr kumimoji="0" lang="fr-FR" alt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9162193" y="120950"/>
            <a:ext cx="1193800" cy="1044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0" name="Picture 2" descr="Logo Etoile vierge"/>
          <p:cNvPicPr>
            <a:picLocks noChangeAspect="1" noChangeArrowheads="1"/>
          </p:cNvPicPr>
          <p:nvPr/>
        </p:nvPicPr>
        <p:blipFill>
          <a:blip r:embed="rId2">
            <a:lum brigh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37"/>
          <a:stretch>
            <a:fillRect/>
          </a:stretch>
        </p:blipFill>
        <p:spPr bwMode="auto">
          <a:xfrm>
            <a:off x="9283280" y="194326"/>
            <a:ext cx="951626" cy="897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AutoShape 11"/>
          <p:cNvSpPr>
            <a:spLocks noChangeArrowheads="1"/>
          </p:cNvSpPr>
          <p:nvPr/>
        </p:nvSpPr>
        <p:spPr bwMode="auto">
          <a:xfrm>
            <a:off x="6786860" y="246637"/>
            <a:ext cx="2094764" cy="79262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/>
                <a:ea typeface="Calibri" pitchFamily="34" charset="0"/>
                <a:cs typeface="Times New Roman" pitchFamily="18" charset="0"/>
              </a:rPr>
              <a:t>Etoile validée entièrement le 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altLang="fr-FR" sz="1200" dirty="0">
              <a:latin typeface="Gisha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______________________</a:t>
            </a:r>
            <a:endParaRPr kumimoji="0" lang="fr-FR" alt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5113637" y="222500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/>
              <a:t>Etoile verte</a:t>
            </a:r>
            <a:endParaRPr lang="fr-FR" sz="1000" b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4968" y="437403"/>
            <a:ext cx="606316" cy="576000"/>
          </a:xfrm>
          <a:prstGeom prst="rect">
            <a:avLst/>
          </a:prstGeom>
        </p:spPr>
      </p:pic>
      <p:sp>
        <p:nvSpPr>
          <p:cNvPr id="54" name="Text Box 13"/>
          <p:cNvSpPr txBox="1">
            <a:spLocks noChangeArrowheads="1"/>
          </p:cNvSpPr>
          <p:nvPr/>
        </p:nvSpPr>
        <p:spPr bwMode="auto">
          <a:xfrm>
            <a:off x="7354906" y="1759233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Je commence à écrire quelques syllabes simples avec les lettres mobiles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altLang="fr-FR" sz="1200" dirty="0"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5" name="Image 5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03" r="8740"/>
          <a:stretch/>
        </p:blipFill>
        <p:spPr>
          <a:xfrm>
            <a:off x="7682331" y="2376610"/>
            <a:ext cx="2225150" cy="1536024"/>
          </a:xfrm>
          <a:prstGeom prst="rect">
            <a:avLst/>
          </a:prstGeom>
        </p:spPr>
      </p:pic>
      <p:sp>
        <p:nvSpPr>
          <p:cNvPr id="56" name="Oval 12"/>
          <p:cNvSpPr>
            <a:spLocks noChangeArrowheads="1"/>
          </p:cNvSpPr>
          <p:nvPr/>
        </p:nvSpPr>
        <p:spPr bwMode="auto">
          <a:xfrm>
            <a:off x="7488180" y="2855685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FF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fr-FR" dirty="0"/>
          </a:p>
        </p:txBody>
      </p:sp>
      <p:sp>
        <p:nvSpPr>
          <p:cNvPr id="66" name="Text Box 13"/>
          <p:cNvSpPr txBox="1">
            <a:spLocks noChangeArrowheads="1"/>
          </p:cNvSpPr>
          <p:nvPr/>
        </p:nvSpPr>
        <p:spPr bwMode="auto">
          <a:xfrm>
            <a:off x="3951325" y="1746535"/>
            <a:ext cx="2808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Je sais associer 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deux mots simples qui riment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Text Box 13"/>
          <p:cNvSpPr txBox="1">
            <a:spLocks noChangeArrowheads="1"/>
          </p:cNvSpPr>
          <p:nvPr/>
        </p:nvSpPr>
        <p:spPr bwMode="auto">
          <a:xfrm>
            <a:off x="574027" y="1720850"/>
            <a:ext cx="2808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Je sais localiser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un son consonne dans des mots (attaque, médiane, finale)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8" name="Image 6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23" r="11440"/>
          <a:stretch/>
        </p:blipFill>
        <p:spPr>
          <a:xfrm>
            <a:off x="1189230" y="2524403"/>
            <a:ext cx="1577593" cy="1463691"/>
          </a:xfrm>
          <a:prstGeom prst="rect">
            <a:avLst/>
          </a:prstGeom>
        </p:spPr>
      </p:pic>
      <p:sp>
        <p:nvSpPr>
          <p:cNvPr id="69" name="Ellipse 68"/>
          <p:cNvSpPr/>
          <p:nvPr/>
        </p:nvSpPr>
        <p:spPr>
          <a:xfrm>
            <a:off x="732729" y="2929233"/>
            <a:ext cx="460387" cy="4447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0" name="Image 6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9370" y="2394292"/>
            <a:ext cx="1931910" cy="1448932"/>
          </a:xfrm>
          <a:prstGeom prst="rect">
            <a:avLst/>
          </a:prstGeom>
        </p:spPr>
      </p:pic>
      <p:sp>
        <p:nvSpPr>
          <p:cNvPr id="9" name="Étoile à 5 branches 8"/>
          <p:cNvSpPr/>
          <p:nvPr/>
        </p:nvSpPr>
        <p:spPr>
          <a:xfrm>
            <a:off x="7642886" y="2992961"/>
            <a:ext cx="324000" cy="324000"/>
          </a:xfrm>
          <a:prstGeom prst="star5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2" name="Text Box 13"/>
          <p:cNvSpPr txBox="1">
            <a:spLocks noChangeArrowheads="1"/>
          </p:cNvSpPr>
          <p:nvPr/>
        </p:nvSpPr>
        <p:spPr bwMode="auto">
          <a:xfrm>
            <a:off x="1913192" y="4572717"/>
            <a:ext cx="2808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Je sais trouver le son commun 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de deux mots 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(attaque, médiane, finale)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3" name="Image 7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4378" y="5338761"/>
            <a:ext cx="1912234" cy="1434175"/>
          </a:xfrm>
          <a:prstGeom prst="rect">
            <a:avLst/>
          </a:prstGeom>
        </p:spPr>
      </p:pic>
      <p:pic>
        <p:nvPicPr>
          <p:cNvPr id="74" name="Image 73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69" r="7483"/>
          <a:stretch/>
        </p:blipFill>
        <p:spPr>
          <a:xfrm rot="5400000">
            <a:off x="6682132" y="5072153"/>
            <a:ext cx="1626929" cy="1751951"/>
          </a:xfrm>
          <a:prstGeom prst="rect">
            <a:avLst/>
          </a:prstGeom>
        </p:spPr>
      </p:pic>
      <p:sp>
        <p:nvSpPr>
          <p:cNvPr id="27" name="Oval 12"/>
          <p:cNvSpPr>
            <a:spLocks noChangeArrowheads="1"/>
          </p:cNvSpPr>
          <p:nvPr/>
        </p:nvSpPr>
        <p:spPr bwMode="auto">
          <a:xfrm>
            <a:off x="2748614" y="3462297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8" name="Oval 12"/>
          <p:cNvSpPr>
            <a:spLocks noChangeArrowheads="1"/>
          </p:cNvSpPr>
          <p:nvPr/>
        </p:nvSpPr>
        <p:spPr bwMode="auto">
          <a:xfrm>
            <a:off x="8169875" y="6314164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9" name="Oval 12"/>
          <p:cNvSpPr>
            <a:spLocks noChangeArrowheads="1"/>
          </p:cNvSpPr>
          <p:nvPr/>
        </p:nvSpPr>
        <p:spPr bwMode="auto">
          <a:xfrm>
            <a:off x="6125912" y="3462297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1" name="Oval 12"/>
          <p:cNvSpPr>
            <a:spLocks noChangeArrowheads="1"/>
          </p:cNvSpPr>
          <p:nvPr/>
        </p:nvSpPr>
        <p:spPr bwMode="auto">
          <a:xfrm>
            <a:off x="9601493" y="3500680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2" name="Oval 12"/>
          <p:cNvSpPr>
            <a:spLocks noChangeArrowheads="1"/>
          </p:cNvSpPr>
          <p:nvPr/>
        </p:nvSpPr>
        <p:spPr bwMode="auto">
          <a:xfrm>
            <a:off x="4103014" y="6314164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804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 Box 13"/>
          <p:cNvSpPr txBox="1">
            <a:spLocks noChangeArrowheads="1"/>
          </p:cNvSpPr>
          <p:nvPr/>
        </p:nvSpPr>
        <p:spPr bwMode="auto">
          <a:xfrm>
            <a:off x="7290916" y="1685685"/>
            <a:ext cx="2808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Je sais lire les mots jaunes 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sans l’aide de l’image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AutoShape 5"/>
          <p:cNvSpPr>
            <a:spLocks noChangeArrowheads="1"/>
          </p:cNvSpPr>
          <p:nvPr/>
        </p:nvSpPr>
        <p:spPr bwMode="auto">
          <a:xfrm>
            <a:off x="203937" y="246636"/>
            <a:ext cx="6272041" cy="79262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216000" rIns="91440" bIns="288000" numCol="1" anchor="ctr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2400" dirty="0">
                <a:latin typeface="Arial Rounded MT Bold" pitchFamily="34" charset="0"/>
                <a:cs typeface="Times New Roman" pitchFamily="18" charset="0"/>
              </a:rPr>
              <a:t>Conscience phonologique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2400" dirty="0">
                <a:latin typeface="Arial Rounded MT Bold" pitchFamily="34" charset="0"/>
                <a:cs typeface="Times New Roman" pitchFamily="18" charset="0"/>
              </a:rPr>
              <a:t>Lecture</a:t>
            </a:r>
            <a:endParaRPr lang="fr-FR" altLang="fr-FR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9162193" y="120950"/>
            <a:ext cx="1193800" cy="1044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0" name="Picture 2" descr="Logo Etoile vierge"/>
          <p:cNvPicPr>
            <a:picLocks noChangeAspect="1" noChangeArrowheads="1"/>
          </p:cNvPicPr>
          <p:nvPr/>
        </p:nvPicPr>
        <p:blipFill>
          <a:blip r:embed="rId2">
            <a:lum brigh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37"/>
          <a:stretch>
            <a:fillRect/>
          </a:stretch>
        </p:blipFill>
        <p:spPr bwMode="auto">
          <a:xfrm>
            <a:off x="9283280" y="194326"/>
            <a:ext cx="951626" cy="897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4232275" y="693738"/>
            <a:ext cx="849313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AutoShape 11"/>
          <p:cNvSpPr>
            <a:spLocks noChangeArrowheads="1"/>
          </p:cNvSpPr>
          <p:nvPr/>
        </p:nvSpPr>
        <p:spPr bwMode="auto">
          <a:xfrm>
            <a:off x="6786860" y="246637"/>
            <a:ext cx="2094764" cy="79262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/>
                <a:ea typeface="Calibri" pitchFamily="34" charset="0"/>
                <a:cs typeface="Times New Roman" pitchFamily="18" charset="0"/>
              </a:rPr>
              <a:t>Etoile validée entièrement le 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altLang="fr-FR" sz="1200" dirty="0">
              <a:latin typeface="Gisha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______________________</a:t>
            </a:r>
            <a:endParaRPr kumimoji="0" lang="fr-FR" alt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5113637" y="222500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/>
              <a:t>Etoile bleue</a:t>
            </a:r>
            <a:endParaRPr lang="fr-FR" sz="1000" b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2547" y="405738"/>
            <a:ext cx="606316" cy="576000"/>
          </a:xfrm>
          <a:prstGeom prst="rect">
            <a:avLst/>
          </a:prstGeom>
        </p:spPr>
      </p:pic>
      <p:sp>
        <p:nvSpPr>
          <p:cNvPr id="58" name="Text Box 13"/>
          <p:cNvSpPr txBox="1">
            <a:spLocks noChangeArrowheads="1"/>
          </p:cNvSpPr>
          <p:nvPr/>
        </p:nvSpPr>
        <p:spPr bwMode="auto">
          <a:xfrm>
            <a:off x="3892497" y="1685685"/>
            <a:ext cx="2808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Je sais associer les mots jaunes à l’image correspondante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Text Box 13"/>
          <p:cNvSpPr txBox="1">
            <a:spLocks noChangeArrowheads="1"/>
          </p:cNvSpPr>
          <p:nvPr/>
        </p:nvSpPr>
        <p:spPr bwMode="auto">
          <a:xfrm>
            <a:off x="459957" y="1685685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Je commence à écrire quelques mots simples avec les lettres mobiles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altLang="fr-FR" sz="1200" dirty="0"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8" name="Image 6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03" r="8740"/>
          <a:stretch/>
        </p:blipFill>
        <p:spPr>
          <a:xfrm>
            <a:off x="787382" y="2303062"/>
            <a:ext cx="2225150" cy="1536024"/>
          </a:xfrm>
          <a:prstGeom prst="rect">
            <a:avLst/>
          </a:prstGeom>
        </p:spPr>
      </p:pic>
      <p:sp>
        <p:nvSpPr>
          <p:cNvPr id="69" name="Oval 12"/>
          <p:cNvSpPr>
            <a:spLocks noChangeArrowheads="1"/>
          </p:cNvSpPr>
          <p:nvPr/>
        </p:nvSpPr>
        <p:spPr bwMode="auto">
          <a:xfrm>
            <a:off x="593231" y="2782137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FF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fr-FR" dirty="0"/>
          </a:p>
        </p:txBody>
      </p:sp>
      <p:sp>
        <p:nvSpPr>
          <p:cNvPr id="70" name="Étoile à 5 branches 69"/>
          <p:cNvSpPr/>
          <p:nvPr/>
        </p:nvSpPr>
        <p:spPr>
          <a:xfrm>
            <a:off x="801937" y="2852275"/>
            <a:ext cx="216000" cy="216000"/>
          </a:xfrm>
          <a:prstGeom prst="star5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1" name="Étoile à 5 branches 70"/>
          <p:cNvSpPr/>
          <p:nvPr/>
        </p:nvSpPr>
        <p:spPr>
          <a:xfrm>
            <a:off x="801937" y="3081413"/>
            <a:ext cx="216000" cy="216000"/>
          </a:xfrm>
          <a:prstGeom prst="star5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9929" y="2246612"/>
            <a:ext cx="2013136" cy="1509852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8252" y="2246149"/>
            <a:ext cx="2108137" cy="1581103"/>
          </a:xfrm>
          <a:prstGeom prst="rect">
            <a:avLst/>
          </a:prstGeom>
        </p:spPr>
      </p:pic>
      <p:sp>
        <p:nvSpPr>
          <p:cNvPr id="82" name="Text Box 13"/>
          <p:cNvSpPr txBox="1">
            <a:spLocks noChangeArrowheads="1"/>
          </p:cNvSpPr>
          <p:nvPr/>
        </p:nvSpPr>
        <p:spPr bwMode="auto">
          <a:xfrm>
            <a:off x="446808" y="4544789"/>
            <a:ext cx="2808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Je connais au moins 3 digrammes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4" name="Image 8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188" y="5026938"/>
            <a:ext cx="2137239" cy="1602929"/>
          </a:xfrm>
          <a:prstGeom prst="rect">
            <a:avLst/>
          </a:prstGeom>
        </p:spPr>
      </p:pic>
      <p:sp>
        <p:nvSpPr>
          <p:cNvPr id="85" name="Oval 12"/>
          <p:cNvSpPr>
            <a:spLocks noChangeArrowheads="1"/>
          </p:cNvSpPr>
          <p:nvPr/>
        </p:nvSpPr>
        <p:spPr bwMode="auto">
          <a:xfrm>
            <a:off x="561993" y="4891389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2800" dirty="0" smtClean="0"/>
              <a:t>3</a:t>
            </a:r>
            <a:endParaRPr lang="fr-FR" sz="2800" dirty="0"/>
          </a:p>
        </p:txBody>
      </p:sp>
      <p:sp>
        <p:nvSpPr>
          <p:cNvPr id="86" name="Text Box 13"/>
          <p:cNvSpPr txBox="1">
            <a:spLocks noChangeArrowheads="1"/>
          </p:cNvSpPr>
          <p:nvPr/>
        </p:nvSpPr>
        <p:spPr bwMode="auto">
          <a:xfrm>
            <a:off x="3892497" y="4544789"/>
            <a:ext cx="2808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Je sais associer les différentes écritures des lettres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6" name="Image 7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53" t="19309" r="6847"/>
          <a:stretch/>
        </p:blipFill>
        <p:spPr>
          <a:xfrm>
            <a:off x="4284007" y="5136413"/>
            <a:ext cx="2024979" cy="1458913"/>
          </a:xfrm>
          <a:prstGeom prst="rect">
            <a:avLst/>
          </a:prstGeom>
        </p:spPr>
      </p:pic>
      <p:sp>
        <p:nvSpPr>
          <p:cNvPr id="88" name="Text Box 13"/>
          <p:cNvSpPr txBox="1">
            <a:spLocks noChangeArrowheads="1"/>
          </p:cNvSpPr>
          <p:nvPr/>
        </p:nvSpPr>
        <p:spPr bwMode="auto">
          <a:xfrm>
            <a:off x="7304836" y="4544789"/>
            <a:ext cx="2808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J’ai réussi à faire les fiches d’exercices correspondant aux mots jaunes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6939" y="5085778"/>
            <a:ext cx="1114545" cy="1647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7" name="Tableau 7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9746746"/>
              </p:ext>
            </p:extLst>
          </p:nvPr>
        </p:nvGraphicFramePr>
        <p:xfrm>
          <a:off x="9019108" y="5207940"/>
          <a:ext cx="87747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8735"/>
                <a:gridCol w="43873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6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fr-FR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6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600" b="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fr-FR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6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600" b="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fr-FR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9" name="Oval 12"/>
          <p:cNvSpPr>
            <a:spLocks noChangeArrowheads="1"/>
          </p:cNvSpPr>
          <p:nvPr/>
        </p:nvSpPr>
        <p:spPr bwMode="auto">
          <a:xfrm>
            <a:off x="2706544" y="3411639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0" name="Oval 12"/>
          <p:cNvSpPr>
            <a:spLocks noChangeArrowheads="1"/>
          </p:cNvSpPr>
          <p:nvPr/>
        </p:nvSpPr>
        <p:spPr bwMode="auto">
          <a:xfrm>
            <a:off x="6087671" y="6264873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1" name="Oval 12"/>
          <p:cNvSpPr>
            <a:spLocks noChangeArrowheads="1"/>
          </p:cNvSpPr>
          <p:nvPr/>
        </p:nvSpPr>
        <p:spPr bwMode="auto">
          <a:xfrm>
            <a:off x="6067084" y="3427132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2" name="Oval 12"/>
          <p:cNvSpPr>
            <a:spLocks noChangeArrowheads="1"/>
          </p:cNvSpPr>
          <p:nvPr/>
        </p:nvSpPr>
        <p:spPr bwMode="auto">
          <a:xfrm>
            <a:off x="9496822" y="6264449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3" name="Oval 12"/>
          <p:cNvSpPr>
            <a:spLocks noChangeArrowheads="1"/>
          </p:cNvSpPr>
          <p:nvPr/>
        </p:nvSpPr>
        <p:spPr bwMode="auto">
          <a:xfrm>
            <a:off x="9442386" y="3427132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4" name="Oval 12"/>
          <p:cNvSpPr>
            <a:spLocks noChangeArrowheads="1"/>
          </p:cNvSpPr>
          <p:nvPr/>
        </p:nvSpPr>
        <p:spPr bwMode="auto">
          <a:xfrm>
            <a:off x="2621395" y="6277292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24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AutoShape 5"/>
          <p:cNvSpPr>
            <a:spLocks noChangeArrowheads="1"/>
          </p:cNvSpPr>
          <p:nvPr/>
        </p:nvSpPr>
        <p:spPr bwMode="auto">
          <a:xfrm>
            <a:off x="203937" y="246636"/>
            <a:ext cx="6272041" cy="79262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21600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fr-FR" altLang="fr-FR" sz="2400" dirty="0">
                <a:latin typeface="Arial Rounded MT Bold" pitchFamily="34" charset="0"/>
                <a:cs typeface="Times New Roman" pitchFamily="18" charset="0"/>
              </a:rPr>
              <a:t>Conscience phonologique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2400" dirty="0" smtClean="0">
                <a:latin typeface="Arial Rounded MT Bold" pitchFamily="34" charset="0"/>
                <a:cs typeface="Times New Roman" pitchFamily="18" charset="0"/>
              </a:rPr>
              <a:t>Lecture</a:t>
            </a:r>
            <a:endParaRPr kumimoji="0" lang="fr-FR" alt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9162193" y="120950"/>
            <a:ext cx="1193800" cy="1044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0" name="Picture 2" descr="Logo Etoile vierge"/>
          <p:cNvPicPr>
            <a:picLocks noChangeAspect="1" noChangeArrowheads="1"/>
          </p:cNvPicPr>
          <p:nvPr/>
        </p:nvPicPr>
        <p:blipFill>
          <a:blip r:embed="rId2">
            <a:lum brigh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37"/>
          <a:stretch>
            <a:fillRect/>
          </a:stretch>
        </p:blipFill>
        <p:spPr bwMode="auto">
          <a:xfrm>
            <a:off x="9283280" y="194326"/>
            <a:ext cx="951626" cy="897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4232275" y="693738"/>
            <a:ext cx="849313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AutoShape 11"/>
          <p:cNvSpPr>
            <a:spLocks noChangeArrowheads="1"/>
          </p:cNvSpPr>
          <p:nvPr/>
        </p:nvSpPr>
        <p:spPr bwMode="auto">
          <a:xfrm>
            <a:off x="6786860" y="246637"/>
            <a:ext cx="2094764" cy="79262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/>
                <a:ea typeface="Calibri" pitchFamily="34" charset="0"/>
                <a:cs typeface="Times New Roman" pitchFamily="18" charset="0"/>
              </a:rPr>
              <a:t>Etoile validée entièrement le 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altLang="fr-FR" sz="1200" dirty="0">
              <a:latin typeface="Gisha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______________________</a:t>
            </a:r>
            <a:endParaRPr kumimoji="0" lang="fr-FR" alt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5113637" y="222500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/>
              <a:t>Etoile marron</a:t>
            </a:r>
            <a:endParaRPr lang="fr-FR" sz="1000" b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1494" y="448863"/>
            <a:ext cx="568421" cy="540000"/>
          </a:xfrm>
          <a:prstGeom prst="rect">
            <a:avLst/>
          </a:prstGeom>
        </p:spPr>
      </p:pic>
      <p:sp>
        <p:nvSpPr>
          <p:cNvPr id="62" name="Text Box 13"/>
          <p:cNvSpPr txBox="1">
            <a:spLocks noChangeArrowheads="1"/>
          </p:cNvSpPr>
          <p:nvPr/>
        </p:nvSpPr>
        <p:spPr bwMode="auto">
          <a:xfrm>
            <a:off x="7290916" y="1746535"/>
            <a:ext cx="2808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Je sais lire les phrases orange et les associer  à la bonne image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Text Box 13"/>
          <p:cNvSpPr txBox="1">
            <a:spLocks noChangeArrowheads="1"/>
          </p:cNvSpPr>
          <p:nvPr/>
        </p:nvSpPr>
        <p:spPr bwMode="auto">
          <a:xfrm>
            <a:off x="3930376" y="1695444"/>
            <a:ext cx="2808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Je sais lire les mots orange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sans l’aide de l’image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Text Box 13"/>
          <p:cNvSpPr txBox="1">
            <a:spLocks noChangeArrowheads="1"/>
          </p:cNvSpPr>
          <p:nvPr/>
        </p:nvSpPr>
        <p:spPr bwMode="auto">
          <a:xfrm>
            <a:off x="531957" y="1695444"/>
            <a:ext cx="2808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Je sais associer les mots orange à l’image correspondante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0" name="Image 6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849" y="2255908"/>
            <a:ext cx="1944216" cy="1458162"/>
          </a:xfrm>
          <a:prstGeom prst="rect">
            <a:avLst/>
          </a:prstGeom>
        </p:spPr>
      </p:pic>
      <p:pic>
        <p:nvPicPr>
          <p:cNvPr id="71" name="Image 7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0260" y="2255908"/>
            <a:ext cx="2088232" cy="1566174"/>
          </a:xfrm>
          <a:prstGeom prst="rect">
            <a:avLst/>
          </a:prstGeom>
        </p:spPr>
      </p:pic>
      <p:pic>
        <p:nvPicPr>
          <p:cNvPr id="72" name="Image 7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1862" y="2263268"/>
            <a:ext cx="2187954" cy="1640966"/>
          </a:xfrm>
          <a:prstGeom prst="rect">
            <a:avLst/>
          </a:prstGeom>
        </p:spPr>
      </p:pic>
      <p:sp>
        <p:nvSpPr>
          <p:cNvPr id="73" name="Text Box 13"/>
          <p:cNvSpPr txBox="1">
            <a:spLocks noChangeArrowheads="1"/>
          </p:cNvSpPr>
          <p:nvPr/>
        </p:nvSpPr>
        <p:spPr bwMode="auto">
          <a:xfrm>
            <a:off x="544818" y="4607356"/>
            <a:ext cx="2808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Je connais au moins 6 digrammes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Text Box 13"/>
          <p:cNvSpPr txBox="1">
            <a:spLocks noChangeArrowheads="1"/>
          </p:cNvSpPr>
          <p:nvPr/>
        </p:nvSpPr>
        <p:spPr bwMode="auto">
          <a:xfrm>
            <a:off x="3943237" y="4607356"/>
            <a:ext cx="2808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>
                <a:latin typeface="Arial" pitchFamily="34" charset="0"/>
                <a:cs typeface="Arial" pitchFamily="34" charset="0"/>
              </a:rPr>
              <a:t>Je sais 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lire un petit livre de niveau 1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151" name="Picture 7" descr="https://images-na.ssl-images-amazon.com/images/I/51qk3ipbckL._SX345_BO1,204,203,200_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33040">
            <a:off x="4259261" y="5028891"/>
            <a:ext cx="1165983" cy="1671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8" name="Oval 12"/>
          <p:cNvSpPr>
            <a:spLocks noChangeArrowheads="1"/>
          </p:cNvSpPr>
          <p:nvPr/>
        </p:nvSpPr>
        <p:spPr bwMode="auto">
          <a:xfrm rot="21233040">
            <a:off x="4086215" y="4993035"/>
            <a:ext cx="423783" cy="377354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198" y="5154562"/>
            <a:ext cx="2137239" cy="1602929"/>
          </a:xfrm>
          <a:prstGeom prst="rect">
            <a:avLst/>
          </a:prstGeom>
        </p:spPr>
      </p:pic>
      <p:sp>
        <p:nvSpPr>
          <p:cNvPr id="80" name="Oval 12"/>
          <p:cNvSpPr>
            <a:spLocks noChangeArrowheads="1"/>
          </p:cNvSpPr>
          <p:nvPr/>
        </p:nvSpPr>
        <p:spPr bwMode="auto">
          <a:xfrm>
            <a:off x="660003" y="5019013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2800" dirty="0" smtClean="0"/>
              <a:t>6</a:t>
            </a:r>
            <a:endParaRPr lang="fr-FR" sz="2800" dirty="0"/>
          </a:p>
        </p:txBody>
      </p:sp>
      <p:pic>
        <p:nvPicPr>
          <p:cNvPr id="81" name="Picture 1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34473">
            <a:off x="5178850" y="5061647"/>
            <a:ext cx="1159779" cy="1594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" name="Text Box 13"/>
          <p:cNvSpPr txBox="1">
            <a:spLocks noChangeArrowheads="1"/>
          </p:cNvSpPr>
          <p:nvPr/>
        </p:nvSpPr>
        <p:spPr bwMode="auto">
          <a:xfrm>
            <a:off x="7304836" y="4544789"/>
            <a:ext cx="2808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J’ai réussi à faire les fiches d’exercices correspondant aux mots orange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3643" y="5062742"/>
            <a:ext cx="899507" cy="1329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59490">
            <a:off x="7772963" y="5325357"/>
            <a:ext cx="980375" cy="14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Oval 12"/>
          <p:cNvSpPr>
            <a:spLocks noChangeArrowheads="1"/>
          </p:cNvSpPr>
          <p:nvPr/>
        </p:nvSpPr>
        <p:spPr bwMode="auto">
          <a:xfrm>
            <a:off x="2706544" y="3436891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1" name="Oval 12"/>
          <p:cNvSpPr>
            <a:spLocks noChangeArrowheads="1"/>
          </p:cNvSpPr>
          <p:nvPr/>
        </p:nvSpPr>
        <p:spPr bwMode="auto">
          <a:xfrm>
            <a:off x="6088114" y="6336384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2" name="Oval 12"/>
          <p:cNvSpPr>
            <a:spLocks noChangeArrowheads="1"/>
          </p:cNvSpPr>
          <p:nvPr/>
        </p:nvSpPr>
        <p:spPr bwMode="auto">
          <a:xfrm>
            <a:off x="6104963" y="3436891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4" name="Oval 12"/>
          <p:cNvSpPr>
            <a:spLocks noChangeArrowheads="1"/>
          </p:cNvSpPr>
          <p:nvPr/>
        </p:nvSpPr>
        <p:spPr bwMode="auto">
          <a:xfrm>
            <a:off x="9479423" y="3485771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5" name="Oval 12"/>
          <p:cNvSpPr>
            <a:spLocks noChangeArrowheads="1"/>
          </p:cNvSpPr>
          <p:nvPr/>
        </p:nvSpPr>
        <p:spPr bwMode="auto">
          <a:xfrm>
            <a:off x="2718748" y="6348803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graphicFrame>
        <p:nvGraphicFramePr>
          <p:cNvPr id="84" name="Tableau 8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9951271"/>
              </p:ext>
            </p:extLst>
          </p:nvPr>
        </p:nvGraphicFramePr>
        <p:xfrm>
          <a:off x="8771328" y="5047917"/>
          <a:ext cx="87747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8735"/>
                <a:gridCol w="43873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6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fr-FR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6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600" b="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fr-FR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600" b="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fr-FR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600" b="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fr-FR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3" name="Oval 12"/>
          <p:cNvSpPr>
            <a:spLocks noChangeArrowheads="1"/>
          </p:cNvSpPr>
          <p:nvPr/>
        </p:nvSpPr>
        <p:spPr bwMode="auto">
          <a:xfrm>
            <a:off x="9479423" y="6286236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3480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AutoShape 5"/>
          <p:cNvSpPr>
            <a:spLocks noChangeArrowheads="1"/>
          </p:cNvSpPr>
          <p:nvPr/>
        </p:nvSpPr>
        <p:spPr bwMode="auto">
          <a:xfrm>
            <a:off x="203937" y="246636"/>
            <a:ext cx="6272041" cy="79262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21600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fr-FR" altLang="fr-FR" sz="2400" dirty="0">
                <a:latin typeface="Arial Rounded MT Bold" pitchFamily="34" charset="0"/>
                <a:cs typeface="Times New Roman" pitchFamily="18" charset="0"/>
              </a:rPr>
              <a:t>Conscience </a:t>
            </a:r>
            <a:r>
              <a:rPr lang="fr-FR" altLang="fr-FR" sz="2400" dirty="0" smtClean="0">
                <a:latin typeface="Arial Rounded MT Bold" pitchFamily="34" charset="0"/>
                <a:cs typeface="Times New Roman" pitchFamily="18" charset="0"/>
              </a:rPr>
              <a:t>phonologique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cs typeface="Times New Roman" pitchFamily="18" charset="0"/>
              </a:rPr>
              <a:t>Lecture</a:t>
            </a:r>
            <a:endParaRPr kumimoji="0" lang="fr-FR" alt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9162193" y="120950"/>
            <a:ext cx="1193800" cy="1044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0" name="Picture 2" descr="Logo Etoile vierge"/>
          <p:cNvPicPr>
            <a:picLocks noChangeAspect="1" noChangeArrowheads="1"/>
          </p:cNvPicPr>
          <p:nvPr/>
        </p:nvPicPr>
        <p:blipFill>
          <a:blip r:embed="rId2">
            <a:lum brigh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37"/>
          <a:stretch>
            <a:fillRect/>
          </a:stretch>
        </p:blipFill>
        <p:spPr bwMode="auto">
          <a:xfrm>
            <a:off x="9283280" y="194326"/>
            <a:ext cx="951626" cy="897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4232275" y="693738"/>
            <a:ext cx="849313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AutoShape 11"/>
          <p:cNvSpPr>
            <a:spLocks noChangeArrowheads="1"/>
          </p:cNvSpPr>
          <p:nvPr/>
        </p:nvSpPr>
        <p:spPr bwMode="auto">
          <a:xfrm>
            <a:off x="6786860" y="246637"/>
            <a:ext cx="2094764" cy="79262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/>
                <a:ea typeface="Calibri" pitchFamily="34" charset="0"/>
                <a:cs typeface="Times New Roman" pitchFamily="18" charset="0"/>
              </a:rPr>
              <a:t>Etoile validée entièrement le 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altLang="fr-FR" sz="1200" dirty="0">
              <a:latin typeface="Gisha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______________________</a:t>
            </a:r>
            <a:endParaRPr kumimoji="0" lang="fr-FR" alt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5113637" y="222500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/>
              <a:t>Etoile noire</a:t>
            </a:r>
            <a:endParaRPr lang="fr-FR" sz="1000" b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4968" y="398538"/>
            <a:ext cx="621474" cy="590400"/>
          </a:xfrm>
          <a:prstGeom prst="rect">
            <a:avLst/>
          </a:prstGeom>
        </p:spPr>
      </p:pic>
      <p:sp>
        <p:nvSpPr>
          <p:cNvPr id="67" name="Text Box 13"/>
          <p:cNvSpPr txBox="1">
            <a:spLocks noChangeArrowheads="1"/>
          </p:cNvSpPr>
          <p:nvPr/>
        </p:nvSpPr>
        <p:spPr bwMode="auto">
          <a:xfrm>
            <a:off x="535032" y="1746535"/>
            <a:ext cx="2808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>
                <a:latin typeface="Arial" pitchFamily="34" charset="0"/>
                <a:cs typeface="Arial" pitchFamily="34" charset="0"/>
              </a:rPr>
              <a:t>Je sais associer les mots 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rouges à </a:t>
            </a:r>
            <a:r>
              <a:rPr lang="fr-FR" altLang="fr-FR" sz="1200" dirty="0">
                <a:latin typeface="Arial" pitchFamily="34" charset="0"/>
                <a:cs typeface="Arial" pitchFamily="34" charset="0"/>
              </a:rPr>
              <a:t>l’image correspondante</a:t>
            </a:r>
          </a:p>
        </p:txBody>
      </p:sp>
      <p:sp>
        <p:nvSpPr>
          <p:cNvPr id="69" name="Text Box 13"/>
          <p:cNvSpPr txBox="1">
            <a:spLocks noChangeArrowheads="1"/>
          </p:cNvSpPr>
          <p:nvPr/>
        </p:nvSpPr>
        <p:spPr bwMode="auto">
          <a:xfrm>
            <a:off x="3906540" y="1741474"/>
            <a:ext cx="2808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>
                <a:latin typeface="Arial" pitchFamily="34" charset="0"/>
                <a:cs typeface="Arial" pitchFamily="34" charset="0"/>
              </a:rPr>
              <a:t>Je sais lire les mots 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rouges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>
                <a:latin typeface="Arial" pitchFamily="34" charset="0"/>
                <a:cs typeface="Arial" pitchFamily="34" charset="0"/>
              </a:rPr>
              <a:t>sans l’aide de l’image</a:t>
            </a:r>
          </a:p>
        </p:txBody>
      </p:sp>
      <p:sp>
        <p:nvSpPr>
          <p:cNvPr id="70" name="Text Box 13"/>
          <p:cNvSpPr txBox="1">
            <a:spLocks noChangeArrowheads="1"/>
          </p:cNvSpPr>
          <p:nvPr/>
        </p:nvSpPr>
        <p:spPr bwMode="auto">
          <a:xfrm>
            <a:off x="7290916" y="1746535"/>
            <a:ext cx="2808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>
                <a:latin typeface="Arial" pitchFamily="34" charset="0"/>
                <a:cs typeface="Arial" pitchFamily="34" charset="0"/>
              </a:rPr>
              <a:t>Je sais lire les phrases 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rouges et </a:t>
            </a:r>
            <a:r>
              <a:rPr lang="fr-FR" altLang="fr-FR" sz="1200" dirty="0">
                <a:latin typeface="Arial" pitchFamily="34" charset="0"/>
                <a:cs typeface="Arial" pitchFamily="34" charset="0"/>
              </a:rPr>
              <a:t>les associer  la bonne image</a:t>
            </a:r>
          </a:p>
        </p:txBody>
      </p:sp>
      <p:pic>
        <p:nvPicPr>
          <p:cNvPr id="74" name="Image 7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858018" y="2436197"/>
            <a:ext cx="1799884" cy="1349913"/>
          </a:xfrm>
          <a:prstGeom prst="rect">
            <a:avLst/>
          </a:prstGeom>
        </p:spPr>
      </p:pic>
      <p:sp>
        <p:nvSpPr>
          <p:cNvPr id="76" name="Text Box 13"/>
          <p:cNvSpPr txBox="1">
            <a:spLocks noChangeArrowheads="1"/>
          </p:cNvSpPr>
          <p:nvPr/>
        </p:nvSpPr>
        <p:spPr bwMode="auto">
          <a:xfrm>
            <a:off x="535032" y="4584071"/>
            <a:ext cx="2808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Je connais tous les digrammes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Text Box 13"/>
          <p:cNvSpPr txBox="1">
            <a:spLocks noChangeArrowheads="1"/>
          </p:cNvSpPr>
          <p:nvPr/>
        </p:nvSpPr>
        <p:spPr bwMode="auto">
          <a:xfrm>
            <a:off x="3906539" y="4584715"/>
            <a:ext cx="2808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>
                <a:latin typeface="Arial" pitchFamily="34" charset="0"/>
                <a:cs typeface="Arial" pitchFamily="34" charset="0"/>
              </a:rPr>
              <a:t>Je sais 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lire un petit livre de niveau 2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0" name="Image 7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412" y="5059268"/>
            <a:ext cx="2137239" cy="1602929"/>
          </a:xfrm>
          <a:prstGeom prst="rect">
            <a:avLst/>
          </a:prstGeom>
        </p:spPr>
      </p:pic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30743">
            <a:off x="4224557" y="5105123"/>
            <a:ext cx="1056111" cy="1518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" name="Oval 12"/>
          <p:cNvSpPr>
            <a:spLocks noChangeArrowheads="1"/>
          </p:cNvSpPr>
          <p:nvPr/>
        </p:nvSpPr>
        <p:spPr bwMode="auto">
          <a:xfrm>
            <a:off x="3994177" y="5088330"/>
            <a:ext cx="436704" cy="331181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7179" name="Picture 1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39717">
            <a:off x="5212314" y="5105465"/>
            <a:ext cx="1169386" cy="158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" name="Text Box 13"/>
          <p:cNvSpPr txBox="1">
            <a:spLocks noChangeArrowheads="1"/>
          </p:cNvSpPr>
          <p:nvPr/>
        </p:nvSpPr>
        <p:spPr bwMode="auto">
          <a:xfrm>
            <a:off x="7304836" y="4544789"/>
            <a:ext cx="2808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J’ai réussi à faire les fiches d’exercices correspondant aux mots rouges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8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3643" y="5062742"/>
            <a:ext cx="899507" cy="1329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9" name="Picture 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59490">
            <a:off x="7772963" y="5325357"/>
            <a:ext cx="980375" cy="14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Oval 12"/>
          <p:cNvSpPr>
            <a:spLocks noChangeArrowheads="1"/>
          </p:cNvSpPr>
          <p:nvPr/>
        </p:nvSpPr>
        <p:spPr bwMode="auto">
          <a:xfrm>
            <a:off x="6081127" y="6326162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2" name="Oval 12"/>
          <p:cNvSpPr>
            <a:spLocks noChangeArrowheads="1"/>
          </p:cNvSpPr>
          <p:nvPr/>
        </p:nvSpPr>
        <p:spPr bwMode="auto">
          <a:xfrm>
            <a:off x="6081126" y="3461961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4" name="Oval 12"/>
          <p:cNvSpPr>
            <a:spLocks noChangeArrowheads="1"/>
          </p:cNvSpPr>
          <p:nvPr/>
        </p:nvSpPr>
        <p:spPr bwMode="auto">
          <a:xfrm>
            <a:off x="9479423" y="3459802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5" name="Oval 12"/>
          <p:cNvSpPr>
            <a:spLocks noChangeArrowheads="1"/>
          </p:cNvSpPr>
          <p:nvPr/>
        </p:nvSpPr>
        <p:spPr bwMode="auto">
          <a:xfrm>
            <a:off x="2718748" y="6326162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graphicFrame>
        <p:nvGraphicFramePr>
          <p:cNvPr id="87" name="Tableau 8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4133079"/>
              </p:ext>
            </p:extLst>
          </p:nvPr>
        </p:nvGraphicFramePr>
        <p:xfrm>
          <a:off x="8694916" y="5150184"/>
          <a:ext cx="87747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8735"/>
                <a:gridCol w="43873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6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fr-FR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600" b="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fr-FR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600" b="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fr-FR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600" b="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fr-FR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3" name="Oval 12"/>
          <p:cNvSpPr>
            <a:spLocks noChangeArrowheads="1"/>
          </p:cNvSpPr>
          <p:nvPr/>
        </p:nvSpPr>
        <p:spPr bwMode="auto">
          <a:xfrm>
            <a:off x="9479423" y="6286236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88" y="2270166"/>
            <a:ext cx="2225450" cy="1669088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16" t="9866" r="17327"/>
          <a:stretch/>
        </p:blipFill>
        <p:spPr>
          <a:xfrm>
            <a:off x="4430881" y="2270166"/>
            <a:ext cx="1632071" cy="1667720"/>
          </a:xfrm>
          <a:prstGeom prst="rect">
            <a:avLst/>
          </a:prstGeom>
        </p:spPr>
      </p:pic>
      <p:sp>
        <p:nvSpPr>
          <p:cNvPr id="30" name="Oval 12"/>
          <p:cNvSpPr>
            <a:spLocks noChangeArrowheads="1"/>
          </p:cNvSpPr>
          <p:nvPr/>
        </p:nvSpPr>
        <p:spPr bwMode="auto">
          <a:xfrm>
            <a:off x="2706544" y="3475006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0945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AutoShape 5"/>
          <p:cNvSpPr>
            <a:spLocks noChangeArrowheads="1"/>
          </p:cNvSpPr>
          <p:nvPr/>
        </p:nvSpPr>
        <p:spPr bwMode="auto">
          <a:xfrm>
            <a:off x="203937" y="246636"/>
            <a:ext cx="6272041" cy="79262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216000" rIns="91440" bIns="252000" numCol="1" anchor="ctr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fr-FR" altLang="fr-FR" sz="2400" dirty="0">
                <a:latin typeface="Arial Rounded MT Bold" pitchFamily="34" charset="0"/>
                <a:cs typeface="Times New Roman" pitchFamily="18" charset="0"/>
              </a:rPr>
              <a:t>Conscience </a:t>
            </a:r>
            <a:r>
              <a:rPr lang="fr-FR" altLang="fr-FR" sz="2400" dirty="0" smtClean="0">
                <a:latin typeface="Arial Rounded MT Bold" pitchFamily="34" charset="0"/>
                <a:cs typeface="Times New Roman" pitchFamily="18" charset="0"/>
              </a:rPr>
              <a:t>phonologique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cs typeface="Times New Roman" pitchFamily="18" charset="0"/>
              </a:rPr>
              <a:t>Lecture</a:t>
            </a:r>
            <a:endParaRPr kumimoji="0" lang="fr-FR" alt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9162193" y="120950"/>
            <a:ext cx="1193800" cy="1044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0" name="Picture 2" descr="Logo Etoile vierge"/>
          <p:cNvPicPr>
            <a:picLocks noChangeAspect="1" noChangeArrowheads="1"/>
          </p:cNvPicPr>
          <p:nvPr/>
        </p:nvPicPr>
        <p:blipFill>
          <a:blip r:embed="rId2">
            <a:lum brigh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37"/>
          <a:stretch>
            <a:fillRect/>
          </a:stretch>
        </p:blipFill>
        <p:spPr bwMode="auto">
          <a:xfrm>
            <a:off x="9283280" y="194326"/>
            <a:ext cx="951626" cy="897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4232275" y="693738"/>
            <a:ext cx="849313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AutoShape 11"/>
          <p:cNvSpPr>
            <a:spLocks noChangeArrowheads="1"/>
          </p:cNvSpPr>
          <p:nvPr/>
        </p:nvSpPr>
        <p:spPr bwMode="auto">
          <a:xfrm>
            <a:off x="6786860" y="246637"/>
            <a:ext cx="2094764" cy="79262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/>
                <a:ea typeface="Calibri" pitchFamily="34" charset="0"/>
                <a:cs typeface="Times New Roman" pitchFamily="18" charset="0"/>
              </a:rPr>
              <a:t>Etoile validée entièrement le 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altLang="fr-FR" sz="1200" dirty="0">
              <a:latin typeface="Gisha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______________________</a:t>
            </a:r>
            <a:endParaRPr kumimoji="0" lang="fr-FR" alt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5113637" y="222500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/>
              <a:t>Etoile blanche</a:t>
            </a:r>
            <a:endParaRPr lang="fr-FR" sz="1000" b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6148" y="398538"/>
            <a:ext cx="621474" cy="590400"/>
          </a:xfrm>
          <a:prstGeom prst="rect">
            <a:avLst/>
          </a:prstGeom>
        </p:spPr>
      </p:pic>
      <p:sp>
        <p:nvSpPr>
          <p:cNvPr id="53" name="Text Box 13"/>
          <p:cNvSpPr txBox="1">
            <a:spLocks noChangeArrowheads="1"/>
          </p:cNvSpPr>
          <p:nvPr/>
        </p:nvSpPr>
        <p:spPr bwMode="auto">
          <a:xfrm>
            <a:off x="5768386" y="4534792"/>
            <a:ext cx="2808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>
                <a:latin typeface="Arial" pitchFamily="34" charset="0"/>
                <a:cs typeface="Arial" pitchFamily="34" charset="0"/>
              </a:rPr>
              <a:t>Je sais écrire seul des 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mots plus complexes avec </a:t>
            </a:r>
            <a:r>
              <a:rPr lang="fr-FR" altLang="fr-FR" sz="1200" dirty="0">
                <a:latin typeface="Arial" pitchFamily="34" charset="0"/>
                <a:cs typeface="Arial" pitchFamily="34" charset="0"/>
              </a:rPr>
              <a:t>des lettres mobiles</a:t>
            </a:r>
          </a:p>
        </p:txBody>
      </p:sp>
      <p:sp>
        <p:nvSpPr>
          <p:cNvPr id="58" name="Text Box 13"/>
          <p:cNvSpPr txBox="1">
            <a:spLocks noChangeArrowheads="1"/>
          </p:cNvSpPr>
          <p:nvPr/>
        </p:nvSpPr>
        <p:spPr bwMode="auto">
          <a:xfrm>
            <a:off x="444931" y="1622599"/>
            <a:ext cx="2808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>
                <a:latin typeface="Arial" pitchFamily="34" charset="0"/>
                <a:cs typeface="Arial" pitchFamily="34" charset="0"/>
              </a:rPr>
              <a:t>Je sais associer les mots 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rose à </a:t>
            </a:r>
            <a:r>
              <a:rPr lang="fr-FR" altLang="fr-FR" sz="1200" dirty="0">
                <a:latin typeface="Arial" pitchFamily="34" charset="0"/>
                <a:cs typeface="Arial" pitchFamily="34" charset="0"/>
              </a:rPr>
              <a:t>l’image correspondante</a:t>
            </a:r>
          </a:p>
        </p:txBody>
      </p:sp>
      <p:sp>
        <p:nvSpPr>
          <p:cNvPr id="59" name="Text Box 13"/>
          <p:cNvSpPr txBox="1">
            <a:spLocks noChangeArrowheads="1"/>
          </p:cNvSpPr>
          <p:nvPr/>
        </p:nvSpPr>
        <p:spPr bwMode="auto">
          <a:xfrm>
            <a:off x="3925888" y="1622599"/>
            <a:ext cx="2808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>
                <a:latin typeface="Arial" pitchFamily="34" charset="0"/>
                <a:cs typeface="Arial" pitchFamily="34" charset="0"/>
              </a:rPr>
              <a:t>Je sais lire les mots 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rose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>
                <a:latin typeface="Arial" pitchFamily="34" charset="0"/>
                <a:cs typeface="Arial" pitchFamily="34" charset="0"/>
              </a:rPr>
              <a:t>sans l’aide de l’image</a:t>
            </a:r>
          </a:p>
        </p:txBody>
      </p:sp>
      <p:sp>
        <p:nvSpPr>
          <p:cNvPr id="60" name="Text Box 13"/>
          <p:cNvSpPr txBox="1">
            <a:spLocks noChangeArrowheads="1"/>
          </p:cNvSpPr>
          <p:nvPr/>
        </p:nvSpPr>
        <p:spPr bwMode="auto">
          <a:xfrm>
            <a:off x="7358969" y="1622599"/>
            <a:ext cx="2808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>
                <a:latin typeface="Arial" pitchFamily="34" charset="0"/>
                <a:cs typeface="Arial" pitchFamily="34" charset="0"/>
              </a:rPr>
              <a:t>Je sais lire les phrases 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rose et </a:t>
            </a:r>
            <a:r>
              <a:rPr lang="fr-FR" altLang="fr-FR" sz="1200" dirty="0">
                <a:latin typeface="Arial" pitchFamily="34" charset="0"/>
                <a:cs typeface="Arial" pitchFamily="34" charset="0"/>
              </a:rPr>
              <a:t>les associer 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à </a:t>
            </a:r>
            <a:r>
              <a:rPr lang="fr-FR" altLang="fr-FR" sz="1200" dirty="0">
                <a:latin typeface="Arial" pitchFamily="34" charset="0"/>
                <a:cs typeface="Arial" pitchFamily="34" charset="0"/>
              </a:rPr>
              <a:t>la bonne image</a:t>
            </a:r>
          </a:p>
        </p:txBody>
      </p:sp>
      <p:sp>
        <p:nvSpPr>
          <p:cNvPr id="66" name="Text Box 13"/>
          <p:cNvSpPr txBox="1">
            <a:spLocks noChangeArrowheads="1"/>
          </p:cNvSpPr>
          <p:nvPr/>
        </p:nvSpPr>
        <p:spPr bwMode="auto">
          <a:xfrm>
            <a:off x="1674292" y="4556938"/>
            <a:ext cx="2808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>
                <a:latin typeface="Arial" pitchFamily="34" charset="0"/>
                <a:cs typeface="Arial" pitchFamily="34" charset="0"/>
              </a:rPr>
              <a:t>Je sais 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lire un petit livre de niveau 3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53769">
            <a:off x="1948760" y="5133218"/>
            <a:ext cx="962024" cy="1383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" name="Oval 12"/>
          <p:cNvSpPr>
            <a:spLocks noChangeArrowheads="1"/>
          </p:cNvSpPr>
          <p:nvPr/>
        </p:nvSpPr>
        <p:spPr bwMode="auto">
          <a:xfrm>
            <a:off x="1772387" y="5076334"/>
            <a:ext cx="436704" cy="504497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73872">
            <a:off x="3047519" y="5168636"/>
            <a:ext cx="987554" cy="1420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" name="Image 6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03" r="8740"/>
          <a:stretch/>
        </p:blipFill>
        <p:spPr>
          <a:xfrm>
            <a:off x="6059811" y="5110695"/>
            <a:ext cx="2225150" cy="1536024"/>
          </a:xfrm>
          <a:prstGeom prst="rect">
            <a:avLst/>
          </a:prstGeom>
        </p:spPr>
      </p:pic>
      <p:sp>
        <p:nvSpPr>
          <p:cNvPr id="71" name="Oval 12"/>
          <p:cNvSpPr>
            <a:spLocks noChangeArrowheads="1"/>
          </p:cNvSpPr>
          <p:nvPr/>
        </p:nvSpPr>
        <p:spPr bwMode="auto">
          <a:xfrm>
            <a:off x="5865660" y="5589770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FF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fr-FR" dirty="0"/>
          </a:p>
        </p:txBody>
      </p:sp>
      <p:sp>
        <p:nvSpPr>
          <p:cNvPr id="72" name="Étoile à 5 branches 71"/>
          <p:cNvSpPr/>
          <p:nvPr/>
        </p:nvSpPr>
        <p:spPr>
          <a:xfrm>
            <a:off x="5969811" y="5709046"/>
            <a:ext cx="180000" cy="180000"/>
          </a:xfrm>
          <a:prstGeom prst="star5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3" name="Étoile à 5 branches 72"/>
          <p:cNvSpPr/>
          <p:nvPr/>
        </p:nvSpPr>
        <p:spPr>
          <a:xfrm>
            <a:off x="6222808" y="5711057"/>
            <a:ext cx="180000" cy="180000"/>
          </a:xfrm>
          <a:prstGeom prst="star5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4" name="Étoile à 5 branches 73"/>
          <p:cNvSpPr/>
          <p:nvPr/>
        </p:nvSpPr>
        <p:spPr>
          <a:xfrm>
            <a:off x="6092366" y="5941846"/>
            <a:ext cx="180000" cy="180000"/>
          </a:xfrm>
          <a:prstGeom prst="star5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1" name="Image 3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217" y="2223231"/>
            <a:ext cx="1990108" cy="1492581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33435">
            <a:off x="4434662" y="2201697"/>
            <a:ext cx="844747" cy="1680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44531">
            <a:off x="5290694" y="2162339"/>
            <a:ext cx="856262" cy="1703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Oval 12"/>
          <p:cNvSpPr>
            <a:spLocks noChangeArrowheads="1"/>
          </p:cNvSpPr>
          <p:nvPr/>
        </p:nvSpPr>
        <p:spPr bwMode="auto">
          <a:xfrm>
            <a:off x="3832151" y="6305502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5" name="Oval 12"/>
          <p:cNvSpPr>
            <a:spLocks noChangeArrowheads="1"/>
          </p:cNvSpPr>
          <p:nvPr/>
        </p:nvSpPr>
        <p:spPr bwMode="auto">
          <a:xfrm>
            <a:off x="6089674" y="3364046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6" name="Oval 12"/>
          <p:cNvSpPr>
            <a:spLocks noChangeArrowheads="1"/>
          </p:cNvSpPr>
          <p:nvPr/>
        </p:nvSpPr>
        <p:spPr bwMode="auto">
          <a:xfrm>
            <a:off x="9533556" y="3369001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7" name="Oval 12"/>
          <p:cNvSpPr>
            <a:spLocks noChangeArrowheads="1"/>
          </p:cNvSpPr>
          <p:nvPr/>
        </p:nvSpPr>
        <p:spPr bwMode="auto">
          <a:xfrm>
            <a:off x="7932382" y="6286236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8" name="Oval 12"/>
          <p:cNvSpPr>
            <a:spLocks noChangeArrowheads="1"/>
          </p:cNvSpPr>
          <p:nvPr/>
        </p:nvSpPr>
        <p:spPr bwMode="auto">
          <a:xfrm>
            <a:off x="2619518" y="3358161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0146" y="2586019"/>
            <a:ext cx="2405646" cy="430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054499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6007</TotalTime>
  <Words>628</Words>
  <Application>Microsoft Office PowerPoint</Application>
  <PresentationFormat>Personnalisé</PresentationFormat>
  <Paragraphs>152</Paragraphs>
  <Slides>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NB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NB</dc:creator>
  <cp:lastModifiedBy>NB</cp:lastModifiedBy>
  <cp:revision>86</cp:revision>
  <cp:lastPrinted>2019-08-26T10:49:29Z</cp:lastPrinted>
  <dcterms:created xsi:type="dcterms:W3CDTF">2019-08-11T14:25:50Z</dcterms:created>
  <dcterms:modified xsi:type="dcterms:W3CDTF">2019-10-22T18:33:33Z</dcterms:modified>
</cp:coreProperties>
</file>