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1263"/>
  <p:notesSz cx="6858000" cy="994568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24" autoAdjust="0"/>
    <p:restoredTop sz="94660"/>
  </p:normalViewPr>
  <p:slideViewPr>
    <p:cSldViewPr>
      <p:cViewPr>
        <p:scale>
          <a:sx n="70" d="100"/>
          <a:sy n="70" d="100"/>
        </p:scale>
        <p:origin x="-2676" y="-816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BC906-3A50-4900-B7AB-74F0978DA22D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621DE-927A-4AC0-92DF-69D7504520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347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1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1" y="4284715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4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72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814535" y="404319"/>
            <a:ext cx="1804512" cy="86009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1004" y="404319"/>
            <a:ext cx="5235311" cy="86009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54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3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1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7"/>
            <a:ext cx="9089391" cy="165402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49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1004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99138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92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2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2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53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357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94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1"/>
            <a:ext cx="3518056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3" y="301051"/>
            <a:ext cx="5977909" cy="6453329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6" cy="5172115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6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40"/>
            <a:ext cx="6416040" cy="887397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1" y="1764296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1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4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85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8.png"/><Relationship Id="rId5" Type="http://schemas.openxmlformats.org/officeDocument/2006/relationships/image" Target="../media/image14.jpeg"/><Relationship Id="rId10" Type="http://schemas.openxmlformats.org/officeDocument/2006/relationships/image" Target="../media/image17.png"/><Relationship Id="rId4" Type="http://schemas.openxmlformats.org/officeDocument/2006/relationships/image" Target="../media/image13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12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3.JPG"/><Relationship Id="rId5" Type="http://schemas.openxmlformats.org/officeDocument/2006/relationships/image" Target="../media/image21.jpeg"/><Relationship Id="rId10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image" Target="../media/image26.jpe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2.pn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10.png"/><Relationship Id="rId10" Type="http://schemas.openxmlformats.org/officeDocument/2006/relationships/image" Target="../media/image36.jpeg"/><Relationship Id="rId4" Type="http://schemas.openxmlformats.org/officeDocument/2006/relationships/image" Target="../media/image26.jpeg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7.pn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9.jpeg"/><Relationship Id="rId10" Type="http://schemas.openxmlformats.org/officeDocument/2006/relationships/image" Target="../media/image41.JPG"/><Relationship Id="rId4" Type="http://schemas.openxmlformats.org/officeDocument/2006/relationships/image" Target="../media/image38.jpeg"/><Relationship Id="rId9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10.png"/><Relationship Id="rId10" Type="http://schemas.openxmlformats.org/officeDocument/2006/relationships/image" Target="../media/image48.jpeg"/><Relationship Id="rId4" Type="http://schemas.openxmlformats.org/officeDocument/2006/relationships/image" Target="../media/image43.jpeg"/><Relationship Id="rId9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11" Type="http://schemas.openxmlformats.org/officeDocument/2006/relationships/image" Target="../media/image54.png"/><Relationship Id="rId5" Type="http://schemas.openxmlformats.org/officeDocument/2006/relationships/image" Target="../media/image51.jpeg"/><Relationship Id="rId10" Type="http://schemas.openxmlformats.org/officeDocument/2006/relationships/image" Target="../media/image53.png"/><Relationship Id="rId4" Type="http://schemas.openxmlformats.org/officeDocument/2006/relationships/image" Target="../media/image50.png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5851164" y="295667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reconnaitre </a:t>
            </a:r>
            <a:endParaRPr lang="fr-FR" altLang="fr-FR" sz="1200" dirty="0" smtClean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La plus grande collection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parmi deux proposées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981219" y="294221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trier des images selon le critère : beaucoup / pas beaucoup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Picture 7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5415049" y="432628"/>
            <a:ext cx="621312" cy="58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blanche</a:t>
            </a:r>
            <a:endParaRPr lang="fr-FR" sz="1000" b="1" dirty="0"/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8089874" y="468377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379" y="3544678"/>
            <a:ext cx="2627677" cy="127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709" y="3662322"/>
            <a:ext cx="1642165" cy="160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4216527" y="468365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Picture 7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5956567" y="-837332"/>
            <a:ext cx="621312" cy="58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entièrement validée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rose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15" y="404045"/>
            <a:ext cx="621472" cy="590400"/>
          </a:xfrm>
          <a:prstGeom prst="rect">
            <a:avLst/>
          </a:prstGeom>
        </p:spPr>
      </p:pic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7319583" y="147802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barres numériques (dans l’ordre ou le désordre)  jusqu’à 3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422933" y="148280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3</a:t>
            </a: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438985" y="438631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associer les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barres numériques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(dans l’ordre ou le désordre) et leur symbole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3</a:t>
            </a:r>
          </a:p>
        </p:txBody>
      </p:sp>
      <p:sp>
        <p:nvSpPr>
          <p:cNvPr id="74" name="Text Box 13"/>
          <p:cNvSpPr txBox="1">
            <a:spLocks noChangeArrowheads="1"/>
          </p:cNvSpPr>
          <p:nvPr/>
        </p:nvSpPr>
        <p:spPr bwMode="auto">
          <a:xfrm>
            <a:off x="3887981" y="151414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reconnais et peux nommer les chiffres rugueux 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3</a:t>
            </a:r>
          </a:p>
        </p:txBody>
      </p:sp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3887981" y="443858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perles (dans l’ordre ou le désordre) jusqu’à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6" name="Text Box 13"/>
          <p:cNvSpPr txBox="1">
            <a:spLocks noChangeArrowheads="1"/>
          </p:cNvSpPr>
          <p:nvPr/>
        </p:nvSpPr>
        <p:spPr bwMode="auto">
          <a:xfrm>
            <a:off x="7324542" y="442870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associer les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perles (dans l’ordre ou le désordre)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et leur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symbole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jusqu’à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pic>
        <p:nvPicPr>
          <p:cNvPr id="78" name="Image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00" y="1989542"/>
            <a:ext cx="1334229" cy="1778972"/>
          </a:xfrm>
          <a:prstGeom prst="rect">
            <a:avLst/>
          </a:prstGeom>
        </p:spPr>
      </p:pic>
      <p:sp>
        <p:nvSpPr>
          <p:cNvPr id="79" name="Oval 12"/>
          <p:cNvSpPr>
            <a:spLocks noChangeArrowheads="1"/>
          </p:cNvSpPr>
          <p:nvPr/>
        </p:nvSpPr>
        <p:spPr bwMode="auto">
          <a:xfrm>
            <a:off x="4122564" y="2393198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&gt; 3</a:t>
            </a:r>
            <a:endParaRPr lang="fr-FR" dirty="0"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457" y="2148047"/>
            <a:ext cx="1794169" cy="1345627"/>
          </a:xfrm>
          <a:prstGeom prst="rect">
            <a:avLst/>
          </a:prstGeom>
        </p:spPr>
      </p:pic>
      <p:pic>
        <p:nvPicPr>
          <p:cNvPr id="97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5" t="76972" r="28737"/>
          <a:stretch/>
        </p:blipFill>
        <p:spPr bwMode="auto">
          <a:xfrm>
            <a:off x="8120074" y="5670620"/>
            <a:ext cx="1523098" cy="51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8" r="28424" b="81141"/>
          <a:stretch/>
        </p:blipFill>
        <p:spPr bwMode="auto">
          <a:xfrm>
            <a:off x="8120076" y="5246821"/>
            <a:ext cx="1523096" cy="42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5" t="36980" r="28737" b="42606"/>
          <a:stretch/>
        </p:blipFill>
        <p:spPr bwMode="auto">
          <a:xfrm>
            <a:off x="8120076" y="6127188"/>
            <a:ext cx="1523100" cy="45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8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1" b="80062"/>
          <a:stretch/>
        </p:blipFill>
        <p:spPr bwMode="auto">
          <a:xfrm>
            <a:off x="598260" y="6034076"/>
            <a:ext cx="2421015" cy="46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8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24" r="5324" b="21852"/>
          <a:stretch/>
        </p:blipFill>
        <p:spPr bwMode="auto">
          <a:xfrm>
            <a:off x="706591" y="5253669"/>
            <a:ext cx="2312684" cy="83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775182" y="1865405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ZoneTexte 85"/>
          <p:cNvSpPr txBox="1"/>
          <p:nvPr/>
        </p:nvSpPr>
        <p:spPr>
          <a:xfrm>
            <a:off x="1939155" y="2430057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1,2,3</a:t>
            </a:r>
            <a:endParaRPr lang="fr-FR" sz="1200" dirty="0"/>
          </a:p>
        </p:txBody>
      </p:sp>
      <p:pic>
        <p:nvPicPr>
          <p:cNvPr id="104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7434932" y="2148047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Image 8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8" t="25965" r="14805" b="50000"/>
          <a:stretch/>
        </p:blipFill>
        <p:spPr>
          <a:xfrm rot="10800000">
            <a:off x="4100323" y="5170732"/>
            <a:ext cx="2455316" cy="745543"/>
          </a:xfrm>
          <a:prstGeom prst="rect">
            <a:avLst/>
          </a:prstGeom>
        </p:spPr>
      </p:pic>
      <p:pic>
        <p:nvPicPr>
          <p:cNvPr id="107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3960232" y="5409038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Ellipse 108"/>
          <p:cNvSpPr/>
          <p:nvPr/>
        </p:nvSpPr>
        <p:spPr>
          <a:xfrm>
            <a:off x="9639142" y="3239518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9639142" y="6200076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6210479" y="6212800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2753585" y="6146304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6210479" y="3275637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2731275" y="3246803"/>
            <a:ext cx="576000" cy="57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08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 Box 13"/>
          <p:cNvSpPr txBox="1">
            <a:spLocks noChangeArrowheads="1"/>
          </p:cNvSpPr>
          <p:nvPr/>
        </p:nvSpPr>
        <p:spPr bwMode="auto">
          <a:xfrm>
            <a:off x="5454104" y="1505566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barres numériques (dans l’ordre ou le désordre)  jusqu’à 5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 Box 13"/>
          <p:cNvSpPr txBox="1">
            <a:spLocks noChangeArrowheads="1"/>
          </p:cNvSpPr>
          <p:nvPr/>
        </p:nvSpPr>
        <p:spPr bwMode="auto">
          <a:xfrm>
            <a:off x="7052872" y="4396496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ranger les fuseaux jusqu’à 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jaune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48863"/>
            <a:ext cx="606316" cy="576000"/>
          </a:xfrm>
          <a:prstGeom prst="rect">
            <a:avLst/>
          </a:prstGeom>
        </p:spPr>
      </p:pic>
      <p:sp>
        <p:nvSpPr>
          <p:cNvPr id="86" name="Text Box 13"/>
          <p:cNvSpPr txBox="1">
            <a:spLocks noChangeArrowheads="1"/>
          </p:cNvSpPr>
          <p:nvPr/>
        </p:nvSpPr>
        <p:spPr bwMode="auto">
          <a:xfrm>
            <a:off x="203937" y="1482803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5</a:t>
            </a:r>
          </a:p>
        </p:txBody>
      </p:sp>
      <p:sp>
        <p:nvSpPr>
          <p:cNvPr id="87" name="Text Box 13"/>
          <p:cNvSpPr txBox="1">
            <a:spLocks noChangeArrowheads="1"/>
          </p:cNvSpPr>
          <p:nvPr/>
        </p:nvSpPr>
        <p:spPr bwMode="auto">
          <a:xfrm>
            <a:off x="8077280" y="1482803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associer les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barres numériques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(dans l’ordre ou le désordre) et leur symbole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 Box 13"/>
          <p:cNvSpPr txBox="1">
            <a:spLocks noChangeArrowheads="1"/>
          </p:cNvSpPr>
          <p:nvPr/>
        </p:nvSpPr>
        <p:spPr bwMode="auto">
          <a:xfrm>
            <a:off x="2852774" y="1482803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reconnais et peux nommer les chiffres rugueux 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 Box 13"/>
          <p:cNvSpPr txBox="1">
            <a:spLocks noChangeArrowheads="1"/>
          </p:cNvSpPr>
          <p:nvPr/>
        </p:nvSpPr>
        <p:spPr bwMode="auto">
          <a:xfrm>
            <a:off x="1178405" y="440777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perles (dans l’ordre ou le désordre) jusqu’à 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 Box 13"/>
          <p:cNvSpPr txBox="1">
            <a:spLocks noChangeArrowheads="1"/>
          </p:cNvSpPr>
          <p:nvPr/>
        </p:nvSpPr>
        <p:spPr bwMode="auto">
          <a:xfrm>
            <a:off x="4117818" y="4396496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associer les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perles (dans l’ordre ou le désordre)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et leur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symbole jusqu’à 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1" name="Image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213" y="2169717"/>
            <a:ext cx="1125038" cy="1500051"/>
          </a:xfrm>
          <a:prstGeom prst="rect">
            <a:avLst/>
          </a:prstGeom>
        </p:spPr>
      </p:pic>
      <p:sp>
        <p:nvSpPr>
          <p:cNvPr id="92" name="Oval 12"/>
          <p:cNvSpPr>
            <a:spLocks noChangeArrowheads="1"/>
          </p:cNvSpPr>
          <p:nvPr/>
        </p:nvSpPr>
        <p:spPr bwMode="auto">
          <a:xfrm>
            <a:off x="2936659" y="237280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&gt; 5</a:t>
            </a:r>
            <a:endParaRPr lang="fr-FR" dirty="0"/>
          </a:p>
        </p:txBody>
      </p:sp>
      <p:pic>
        <p:nvPicPr>
          <p:cNvPr id="93" name="Image 9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31" b="25162"/>
          <a:stretch/>
        </p:blipFill>
        <p:spPr>
          <a:xfrm>
            <a:off x="7296075" y="5076775"/>
            <a:ext cx="1925594" cy="1351958"/>
          </a:xfrm>
          <a:prstGeom prst="rect">
            <a:avLst/>
          </a:prstGeom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784" y="5138424"/>
            <a:ext cx="198406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833" y="2449654"/>
            <a:ext cx="1594893" cy="122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376352" y="1865405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ZoneTexte 98"/>
          <p:cNvSpPr txBox="1"/>
          <p:nvPr/>
        </p:nvSpPr>
        <p:spPr>
          <a:xfrm>
            <a:off x="1540325" y="2430057"/>
            <a:ext cx="600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1,2…5</a:t>
            </a:r>
            <a:endParaRPr lang="fr-FR" sz="1200" dirty="0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6"/>
          <a:stretch/>
        </p:blipFill>
        <p:spPr>
          <a:xfrm rot="5400000">
            <a:off x="1739964" y="4876196"/>
            <a:ext cx="1324077" cy="1873501"/>
          </a:xfrm>
          <a:prstGeom prst="rect">
            <a:avLst/>
          </a:prstGeom>
        </p:spPr>
      </p:pic>
      <p:pic>
        <p:nvPicPr>
          <p:cNvPr id="101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1228172" y="5682244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2039937" y="324680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7266479" y="324113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4700313" y="324680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" name="Oval 12"/>
          <p:cNvSpPr>
            <a:spLocks noChangeArrowheads="1"/>
          </p:cNvSpPr>
          <p:nvPr/>
        </p:nvSpPr>
        <p:spPr bwMode="auto">
          <a:xfrm>
            <a:off x="9913280" y="324113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014405" y="615431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8888872" y="6160496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5948977" y="6171772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9" t="44311" r="33536" b="42441"/>
          <a:stretch/>
        </p:blipFill>
        <p:spPr bwMode="auto">
          <a:xfrm>
            <a:off x="6566941" y="2497122"/>
            <a:ext cx="1132445" cy="20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32936" r="19956" b="55516"/>
          <a:stretch/>
        </p:blipFill>
        <p:spPr bwMode="auto">
          <a:xfrm>
            <a:off x="5795721" y="2281311"/>
            <a:ext cx="1468193" cy="182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7" t="18387" b="64751"/>
          <a:stretch/>
        </p:blipFill>
        <p:spPr bwMode="auto">
          <a:xfrm>
            <a:off x="5891507" y="2765751"/>
            <a:ext cx="1899175" cy="26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8" t="57384" r="46625" b="30274"/>
          <a:stretch/>
        </p:blipFill>
        <p:spPr bwMode="auto">
          <a:xfrm>
            <a:off x="6236977" y="3392044"/>
            <a:ext cx="914400" cy="19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6" t="68716" r="63849" b="20923"/>
          <a:stretch/>
        </p:blipFill>
        <p:spPr bwMode="auto">
          <a:xfrm>
            <a:off x="6660104" y="3129181"/>
            <a:ext cx="473059" cy="164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5457362" y="2768579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23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 Box 13"/>
          <p:cNvSpPr txBox="1">
            <a:spLocks noChangeArrowheads="1"/>
          </p:cNvSpPr>
          <p:nvPr/>
        </p:nvSpPr>
        <p:spPr bwMode="auto">
          <a:xfrm>
            <a:off x="132082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perles (dans l’ordre ou le désordre) jusqu’à 10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8" y="5085751"/>
            <a:ext cx="2075947" cy="155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orange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099" y="424691"/>
            <a:ext cx="621474" cy="590400"/>
          </a:xfrm>
          <a:prstGeom prst="rect">
            <a:avLst/>
          </a:prstGeom>
        </p:spPr>
      </p:pic>
      <p:sp>
        <p:nvSpPr>
          <p:cNvPr id="109" name="Text Box 13"/>
          <p:cNvSpPr txBox="1">
            <a:spLocks noChangeArrowheads="1"/>
          </p:cNvSpPr>
          <p:nvPr/>
        </p:nvSpPr>
        <p:spPr bwMode="auto">
          <a:xfrm>
            <a:off x="5458336" y="1501600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nommer les barres numériques (dans l’ordre ou le désordre)  jusqu’à 10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 Box 13"/>
          <p:cNvSpPr txBox="1">
            <a:spLocks noChangeArrowheads="1"/>
          </p:cNvSpPr>
          <p:nvPr/>
        </p:nvSpPr>
        <p:spPr bwMode="auto">
          <a:xfrm>
            <a:off x="132082" y="147344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10</a:t>
            </a:r>
          </a:p>
        </p:txBody>
      </p:sp>
      <p:sp>
        <p:nvSpPr>
          <p:cNvPr id="111" name="Text Box 13"/>
          <p:cNvSpPr txBox="1">
            <a:spLocks noChangeArrowheads="1"/>
          </p:cNvSpPr>
          <p:nvPr/>
        </p:nvSpPr>
        <p:spPr bwMode="auto">
          <a:xfrm>
            <a:off x="8138840" y="1501600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associer les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barres numériques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(dans l’ordre ou le désordre) et leur symbole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10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 Box 13"/>
          <p:cNvSpPr txBox="1">
            <a:spLocks noChangeArrowheads="1"/>
          </p:cNvSpPr>
          <p:nvPr/>
        </p:nvSpPr>
        <p:spPr bwMode="auto">
          <a:xfrm>
            <a:off x="2771693" y="147344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reconnais et peux nommer les chiffres rugueux 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jusqu’à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10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Text Box 13"/>
          <p:cNvSpPr txBox="1">
            <a:spLocks noChangeArrowheads="1"/>
          </p:cNvSpPr>
          <p:nvPr/>
        </p:nvSpPr>
        <p:spPr bwMode="auto">
          <a:xfrm>
            <a:off x="2771693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associer les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perles (dans l’ordre ou le désordre)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et leur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symbole jusqu’à 10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 Box 13"/>
          <p:cNvSpPr txBox="1">
            <a:spLocks noChangeArrowheads="1"/>
          </p:cNvSpPr>
          <p:nvPr/>
        </p:nvSpPr>
        <p:spPr bwMode="auto">
          <a:xfrm>
            <a:off x="8124706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retrouver les compléments avec les perles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7" name="Image 1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703" y="5148783"/>
            <a:ext cx="1824203" cy="1368152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11" y="1948356"/>
            <a:ext cx="1334229" cy="1778972"/>
          </a:xfrm>
          <a:prstGeom prst="rect">
            <a:avLst/>
          </a:prstGeom>
        </p:spPr>
      </p:pic>
      <p:sp>
        <p:nvSpPr>
          <p:cNvPr id="119" name="Oval 12"/>
          <p:cNvSpPr>
            <a:spLocks noChangeArrowheads="1"/>
          </p:cNvSpPr>
          <p:nvPr/>
        </p:nvSpPr>
        <p:spPr bwMode="auto">
          <a:xfrm>
            <a:off x="2915775" y="2352012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10</a:t>
            </a:r>
            <a:endParaRPr lang="fr-FR" sz="1600" dirty="0"/>
          </a:p>
        </p:txBody>
      </p:sp>
      <p:sp>
        <p:nvSpPr>
          <p:cNvPr id="120" name="Text Box 13"/>
          <p:cNvSpPr txBox="1">
            <a:spLocks noChangeArrowheads="1"/>
          </p:cNvSpPr>
          <p:nvPr/>
        </p:nvSpPr>
        <p:spPr bwMode="auto">
          <a:xfrm>
            <a:off x="5413409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ranger les fuseaux jusqu’à 9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1" name="Image 120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279" b="25162"/>
          <a:stretch/>
        </p:blipFill>
        <p:spPr>
          <a:xfrm>
            <a:off x="5494137" y="5279643"/>
            <a:ext cx="2252546" cy="1096133"/>
          </a:xfrm>
          <a:prstGeom prst="rect">
            <a:avLst/>
          </a:prstGeom>
        </p:spPr>
      </p:pic>
      <p:pic>
        <p:nvPicPr>
          <p:cNvPr id="122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376352" y="1865405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ZoneTexte 122"/>
          <p:cNvSpPr txBox="1"/>
          <p:nvPr/>
        </p:nvSpPr>
        <p:spPr>
          <a:xfrm>
            <a:off x="1409937" y="2430057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1,2…10</a:t>
            </a:r>
            <a:endParaRPr lang="fr-FR" sz="1200" dirty="0"/>
          </a:p>
        </p:txBody>
      </p:sp>
      <p:pic>
        <p:nvPicPr>
          <p:cNvPr id="125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238317" y="5562927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Image 1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572" y="2436726"/>
            <a:ext cx="2168536" cy="1197032"/>
          </a:xfrm>
          <a:prstGeom prst="rect">
            <a:avLst/>
          </a:prstGeom>
        </p:spPr>
      </p:pic>
      <p:pic>
        <p:nvPicPr>
          <p:cNvPr id="4097" name="Image 409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80542" flipH="1" flipV="1">
            <a:off x="5704381" y="2174044"/>
            <a:ext cx="1957388" cy="1191210"/>
          </a:xfrm>
          <a:prstGeom prst="rect">
            <a:avLst/>
          </a:prstGeom>
        </p:spPr>
      </p:pic>
      <p:pic>
        <p:nvPicPr>
          <p:cNvPr id="124" name="Picture 7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5564571" y="2615284"/>
            <a:ext cx="1099765" cy="9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Image 12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5" r="10670"/>
          <a:stretch/>
        </p:blipFill>
        <p:spPr>
          <a:xfrm>
            <a:off x="3012831" y="5229880"/>
            <a:ext cx="1929724" cy="1350007"/>
          </a:xfrm>
          <a:prstGeom prst="rect">
            <a:avLst/>
          </a:prstGeom>
        </p:spPr>
      </p:pic>
      <p:sp>
        <p:nvSpPr>
          <p:cNvPr id="129" name="Ellipse 128"/>
          <p:cNvSpPr/>
          <p:nvPr/>
        </p:nvSpPr>
        <p:spPr>
          <a:xfrm>
            <a:off x="8239140" y="3657044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30" name="Ellipse 129"/>
          <p:cNvSpPr/>
          <p:nvPr/>
        </p:nvSpPr>
        <p:spPr>
          <a:xfrm>
            <a:off x="8681885" y="3657044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6" name="Oval 12"/>
          <p:cNvSpPr>
            <a:spLocks noChangeArrowheads="1"/>
          </p:cNvSpPr>
          <p:nvPr/>
        </p:nvSpPr>
        <p:spPr bwMode="auto">
          <a:xfrm>
            <a:off x="1968082" y="325275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" name="Oval 12"/>
          <p:cNvSpPr>
            <a:spLocks noChangeArrowheads="1"/>
          </p:cNvSpPr>
          <p:nvPr/>
        </p:nvSpPr>
        <p:spPr bwMode="auto">
          <a:xfrm>
            <a:off x="9968443" y="3265600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Oval 12"/>
          <p:cNvSpPr>
            <a:spLocks noChangeArrowheads="1"/>
          </p:cNvSpPr>
          <p:nvPr/>
        </p:nvSpPr>
        <p:spPr bwMode="auto">
          <a:xfrm>
            <a:off x="7268122" y="324323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Oval 12"/>
          <p:cNvSpPr>
            <a:spLocks noChangeArrowheads="1"/>
          </p:cNvSpPr>
          <p:nvPr/>
        </p:nvSpPr>
        <p:spPr bwMode="auto">
          <a:xfrm>
            <a:off x="7240935" y="625398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Oval 12"/>
          <p:cNvSpPr>
            <a:spLocks noChangeArrowheads="1"/>
          </p:cNvSpPr>
          <p:nvPr/>
        </p:nvSpPr>
        <p:spPr bwMode="auto">
          <a:xfrm>
            <a:off x="4607693" y="6264711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2"/>
          <p:cNvSpPr>
            <a:spLocks noChangeArrowheads="1"/>
          </p:cNvSpPr>
          <p:nvPr/>
        </p:nvSpPr>
        <p:spPr bwMode="auto">
          <a:xfrm>
            <a:off x="1968082" y="625398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4607693" y="3224600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9946906" y="6264711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2881219" y="6642711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3323964" y="6642711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F2</a:t>
            </a:r>
            <a:endParaRPr lang="fr-F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verte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37403"/>
            <a:ext cx="621474" cy="590400"/>
          </a:xfrm>
          <a:prstGeom prst="rect">
            <a:avLst/>
          </a:prstGeom>
        </p:spPr>
      </p:pic>
      <p:sp>
        <p:nvSpPr>
          <p:cNvPr id="77" name="Text Box 13"/>
          <p:cNvSpPr txBox="1">
            <a:spLocks noChangeArrowheads="1"/>
          </p:cNvSpPr>
          <p:nvPr/>
        </p:nvSpPr>
        <p:spPr bwMode="auto">
          <a:xfrm>
            <a:off x="2771693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différence entre les nombres pairs et impairs</a:t>
            </a:r>
          </a:p>
        </p:txBody>
      </p:sp>
      <p:sp>
        <p:nvSpPr>
          <p:cNvPr id="78" name="Text Box 13"/>
          <p:cNvSpPr txBox="1">
            <a:spLocks noChangeArrowheads="1"/>
          </p:cNvSpPr>
          <p:nvPr/>
        </p:nvSpPr>
        <p:spPr bwMode="auto">
          <a:xfrm>
            <a:off x="132082" y="152835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20</a:t>
            </a:r>
          </a:p>
        </p:txBody>
      </p:sp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5437190" y="1501600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utiliser le 1</a:t>
            </a:r>
            <a:r>
              <a:rPr lang="fr-FR" altLang="fr-FR" sz="1200" baseline="30000" dirty="0" smtClean="0">
                <a:latin typeface="Arial" pitchFamily="34" charset="0"/>
                <a:cs typeface="Arial" pitchFamily="34" charset="0"/>
              </a:rPr>
              <a:t>er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 serpent positif sans change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 Box 13"/>
          <p:cNvSpPr txBox="1">
            <a:spLocks noChangeArrowheads="1"/>
          </p:cNvSpPr>
          <p:nvPr/>
        </p:nvSpPr>
        <p:spPr bwMode="auto">
          <a:xfrm>
            <a:off x="8124706" y="1501600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reconnais et peux nommer les quantités du système décimal (1-10-100-1000)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 Box 13"/>
          <p:cNvSpPr txBox="1">
            <a:spLocks noChangeArrowheads="1"/>
          </p:cNvSpPr>
          <p:nvPr/>
        </p:nvSpPr>
        <p:spPr bwMode="auto">
          <a:xfrm>
            <a:off x="920323" y="4492587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reconnais et peux nommer les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symboles du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système décimal (1-10-100-1000)</a:t>
            </a:r>
          </a:p>
        </p:txBody>
      </p:sp>
      <p:sp>
        <p:nvSpPr>
          <p:cNvPr id="82" name="Text Box 13"/>
          <p:cNvSpPr txBox="1">
            <a:spLocks noChangeArrowheads="1"/>
          </p:cNvSpPr>
          <p:nvPr/>
        </p:nvSpPr>
        <p:spPr bwMode="auto">
          <a:xfrm>
            <a:off x="4063978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remplir la maison des compléments jusqu’à 5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 Box 13"/>
          <p:cNvSpPr txBox="1">
            <a:spLocks noChangeArrowheads="1"/>
          </p:cNvSpPr>
          <p:nvPr/>
        </p:nvSpPr>
        <p:spPr bwMode="auto">
          <a:xfrm>
            <a:off x="7218908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retrouver les tables d’addition jusqu’à 5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la table à bandes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811" y="5257824"/>
            <a:ext cx="1830895" cy="1372365"/>
          </a:xfrm>
          <a:prstGeom prst="rect">
            <a:avLst/>
          </a:prstGeom>
        </p:spPr>
      </p:pic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7338169" y="610364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&gt; 5</a:t>
            </a:r>
            <a:endParaRPr lang="fr-FR" dirty="0"/>
          </a:p>
        </p:txBody>
      </p:sp>
      <p:pic>
        <p:nvPicPr>
          <p:cNvPr id="86" name="Image 8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1" b="9917"/>
          <a:stretch/>
        </p:blipFill>
        <p:spPr>
          <a:xfrm>
            <a:off x="8261274" y="2227284"/>
            <a:ext cx="2138864" cy="1464952"/>
          </a:xfrm>
          <a:prstGeom prst="rect">
            <a:avLst/>
          </a:prstGeom>
        </p:spPr>
      </p:pic>
      <p:pic>
        <p:nvPicPr>
          <p:cNvPr id="87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376352" y="1865405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ZoneTexte 87"/>
          <p:cNvSpPr txBox="1"/>
          <p:nvPr/>
        </p:nvSpPr>
        <p:spPr>
          <a:xfrm>
            <a:off x="1409937" y="2430057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1,2…20</a:t>
            </a:r>
            <a:endParaRPr lang="fr-FR" sz="1200" dirty="0"/>
          </a:p>
        </p:txBody>
      </p:sp>
      <p:pic>
        <p:nvPicPr>
          <p:cNvPr id="90" name="Image 8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25" y="5134004"/>
            <a:ext cx="1843905" cy="1382929"/>
          </a:xfrm>
          <a:prstGeom prst="rect">
            <a:avLst/>
          </a:prstGeom>
        </p:spPr>
      </p:pic>
      <p:sp>
        <p:nvSpPr>
          <p:cNvPr id="91" name="Oval 12"/>
          <p:cNvSpPr>
            <a:spLocks noChangeArrowheads="1"/>
          </p:cNvSpPr>
          <p:nvPr/>
        </p:nvSpPr>
        <p:spPr bwMode="auto">
          <a:xfrm>
            <a:off x="4210653" y="610364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&gt; 5</a:t>
            </a:r>
            <a:endParaRPr lang="fr-FR" dirty="0"/>
          </a:p>
        </p:txBody>
      </p:sp>
      <p:pic>
        <p:nvPicPr>
          <p:cNvPr id="93" name="Image 9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865" y="2090942"/>
            <a:ext cx="1808650" cy="1356487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8"/>
          <a:stretch/>
        </p:blipFill>
        <p:spPr bwMode="auto">
          <a:xfrm>
            <a:off x="1046203" y="5752449"/>
            <a:ext cx="2160240" cy="45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0" t="3269" r="16677" b="6887"/>
          <a:stretch/>
        </p:blipFill>
        <p:spPr>
          <a:xfrm>
            <a:off x="3177870" y="2052379"/>
            <a:ext cx="1685948" cy="1653305"/>
          </a:xfrm>
          <a:prstGeom prst="rect">
            <a:avLst/>
          </a:prstGeom>
        </p:spPr>
      </p:pic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1968082" y="3292352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7266479" y="324113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4601872" y="3275850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946906" y="324113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2756323" y="622893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9042706" y="624539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5903930" y="6265097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6768684" y="766906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4174793" y="6715307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4463627" y="6715307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3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4756721" y="671569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4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047366" y="671569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5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303265" y="766906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7345738" y="671569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7634572" y="671569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3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7927666" y="6716079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4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8218311" y="6716079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5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8" name="Ellipse 47"/>
          <p:cNvSpPr/>
          <p:nvPr/>
        </p:nvSpPr>
        <p:spPr>
          <a:xfrm>
            <a:off x="2861693" y="3643600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F1</a:t>
            </a:r>
            <a:endParaRPr lang="fr-F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288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bleue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48863"/>
            <a:ext cx="606316" cy="576000"/>
          </a:xfrm>
          <a:prstGeom prst="rect">
            <a:avLst/>
          </a:prstGeom>
        </p:spPr>
      </p:pic>
      <p:sp>
        <p:nvSpPr>
          <p:cNvPr id="92" name="Text Box 13"/>
          <p:cNvSpPr txBox="1">
            <a:spLocks noChangeArrowheads="1"/>
          </p:cNvSpPr>
          <p:nvPr/>
        </p:nvSpPr>
        <p:spPr bwMode="auto">
          <a:xfrm>
            <a:off x="4024831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construire et nommer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les nombres jusqu’à 15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la table de Seguin</a:t>
            </a:r>
          </a:p>
        </p:txBody>
      </p:sp>
      <p:sp>
        <p:nvSpPr>
          <p:cNvPr id="93" name="Text Box 13"/>
          <p:cNvSpPr txBox="1">
            <a:spLocks noChangeArrowheads="1"/>
          </p:cNvSpPr>
          <p:nvPr/>
        </p:nvSpPr>
        <p:spPr bwMode="auto">
          <a:xfrm>
            <a:off x="927957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30</a:t>
            </a:r>
          </a:p>
        </p:txBody>
      </p:sp>
      <p:sp>
        <p:nvSpPr>
          <p:cNvPr id="95" name="Text Box 13"/>
          <p:cNvSpPr txBox="1">
            <a:spLocks noChangeArrowheads="1"/>
          </p:cNvSpPr>
          <p:nvPr/>
        </p:nvSpPr>
        <p:spPr bwMode="auto">
          <a:xfrm>
            <a:off x="7184745" y="152835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manipuler les quantités du système décimal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(unités, dizaine)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 Box 13"/>
          <p:cNvSpPr txBox="1">
            <a:spLocks noChangeArrowheads="1"/>
          </p:cNvSpPr>
          <p:nvPr/>
        </p:nvSpPr>
        <p:spPr bwMode="auto">
          <a:xfrm>
            <a:off x="4063978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remplir la maison des compléments jusqu’à 10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 Box 13"/>
          <p:cNvSpPr txBox="1">
            <a:spLocks noChangeArrowheads="1"/>
          </p:cNvSpPr>
          <p:nvPr/>
        </p:nvSpPr>
        <p:spPr bwMode="auto">
          <a:xfrm>
            <a:off x="7218908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retrouver les tables d’addition jusqu’à 10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la table à bandes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 Box 13"/>
          <p:cNvSpPr txBox="1">
            <a:spLocks noChangeArrowheads="1"/>
          </p:cNvSpPr>
          <p:nvPr/>
        </p:nvSpPr>
        <p:spPr bwMode="auto">
          <a:xfrm>
            <a:off x="927957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manipuler les symboles du système décimal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unités, dizaine)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811" y="5257824"/>
            <a:ext cx="1830895" cy="1372365"/>
          </a:xfrm>
          <a:prstGeom prst="rect">
            <a:avLst/>
          </a:prstGeom>
        </p:spPr>
      </p:pic>
      <p:sp>
        <p:nvSpPr>
          <p:cNvPr id="101" name="Oval 12"/>
          <p:cNvSpPr>
            <a:spLocks noChangeArrowheads="1"/>
          </p:cNvSpPr>
          <p:nvPr/>
        </p:nvSpPr>
        <p:spPr bwMode="auto">
          <a:xfrm>
            <a:off x="7338169" y="610364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10</a:t>
            </a:r>
            <a:endParaRPr lang="fr-FR" sz="1600" dirty="0"/>
          </a:p>
        </p:txBody>
      </p:sp>
      <p:pic>
        <p:nvPicPr>
          <p:cNvPr id="102" name="Picture 7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1107208" y="1971823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140793" y="2536475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1,2…30</a:t>
            </a:r>
            <a:endParaRPr lang="fr-FR" sz="1200" dirty="0"/>
          </a:p>
        </p:txBody>
      </p:sp>
      <p:pic>
        <p:nvPicPr>
          <p:cNvPr id="106" name="Image 10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25" y="5134004"/>
            <a:ext cx="1843905" cy="1382929"/>
          </a:xfrm>
          <a:prstGeom prst="rect">
            <a:avLst/>
          </a:prstGeom>
        </p:spPr>
      </p:pic>
      <p:sp>
        <p:nvSpPr>
          <p:cNvPr id="107" name="Oval 12"/>
          <p:cNvSpPr>
            <a:spLocks noChangeArrowheads="1"/>
          </p:cNvSpPr>
          <p:nvPr/>
        </p:nvSpPr>
        <p:spPr bwMode="auto">
          <a:xfrm>
            <a:off x="4210653" y="610364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10</a:t>
            </a:r>
            <a:endParaRPr lang="fr-FR" sz="1600" dirty="0"/>
          </a:p>
        </p:txBody>
      </p:sp>
      <p:pic>
        <p:nvPicPr>
          <p:cNvPr id="80" name="Image 7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2" t="28134" b="30490"/>
          <a:stretch/>
        </p:blipFill>
        <p:spPr>
          <a:xfrm>
            <a:off x="7786226" y="2284238"/>
            <a:ext cx="1421734" cy="1350971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3" t="-308" r="2369" b="66990"/>
          <a:stretch/>
        </p:blipFill>
        <p:spPr>
          <a:xfrm>
            <a:off x="1293499" y="5220259"/>
            <a:ext cx="1694587" cy="1296674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61" y="2355024"/>
            <a:ext cx="1518471" cy="1138184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788" y="2344473"/>
            <a:ext cx="861552" cy="1148735"/>
          </a:xfrm>
          <a:prstGeom prst="rect">
            <a:avLst/>
          </a:prstGeom>
        </p:spPr>
      </p:pic>
      <p:sp>
        <p:nvSpPr>
          <p:cNvPr id="123" name="Oval 12"/>
          <p:cNvSpPr>
            <a:spLocks noChangeArrowheads="1"/>
          </p:cNvSpPr>
          <p:nvPr/>
        </p:nvSpPr>
        <p:spPr bwMode="auto">
          <a:xfrm>
            <a:off x="4091553" y="310866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15</a:t>
            </a:r>
            <a:endParaRPr lang="fr-FR" sz="1600" dirty="0"/>
          </a:p>
        </p:txBody>
      </p: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2763957" y="3258826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9017545" y="3282072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5860831" y="3265514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2787899" y="6264711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9025613" y="6264711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5882537" y="6264711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4137787" y="6715307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6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4430945" y="6715307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7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4719779" y="6715307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8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5012873" y="6715693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9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5303517" y="6715693"/>
            <a:ext cx="422187" cy="250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10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7312861" y="6715306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6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7606019" y="6715306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7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7" name="Ellipse 56"/>
          <p:cNvSpPr/>
          <p:nvPr/>
        </p:nvSpPr>
        <p:spPr>
          <a:xfrm>
            <a:off x="7894853" y="6715306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8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8187947" y="6715692"/>
            <a:ext cx="276491" cy="25080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9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8478591" y="6715692"/>
            <a:ext cx="422187" cy="250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10</a:t>
            </a:r>
            <a:endParaRPr lang="fr-F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marron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48863"/>
            <a:ext cx="606316" cy="576000"/>
          </a:xfrm>
          <a:prstGeom prst="rect">
            <a:avLst/>
          </a:prstGeom>
        </p:spPr>
      </p:pic>
      <p:sp>
        <p:nvSpPr>
          <p:cNvPr id="87" name="Text Box 13"/>
          <p:cNvSpPr txBox="1">
            <a:spLocks noChangeArrowheads="1"/>
          </p:cNvSpPr>
          <p:nvPr/>
        </p:nvSpPr>
        <p:spPr bwMode="auto">
          <a:xfrm>
            <a:off x="4024831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construire et nommer les nombres jusqu’à 19 avec la table de Seguin</a:t>
            </a:r>
          </a:p>
        </p:txBody>
      </p:sp>
      <p:sp>
        <p:nvSpPr>
          <p:cNvPr id="88" name="Text Box 13"/>
          <p:cNvSpPr txBox="1">
            <a:spLocks noChangeArrowheads="1"/>
          </p:cNvSpPr>
          <p:nvPr/>
        </p:nvSpPr>
        <p:spPr bwMode="auto">
          <a:xfrm>
            <a:off x="927957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40</a:t>
            </a:r>
          </a:p>
        </p:txBody>
      </p:sp>
      <p:sp>
        <p:nvSpPr>
          <p:cNvPr id="89" name="Text Box 13"/>
          <p:cNvSpPr txBox="1">
            <a:spLocks noChangeArrowheads="1"/>
          </p:cNvSpPr>
          <p:nvPr/>
        </p:nvSpPr>
        <p:spPr bwMode="auto">
          <a:xfrm>
            <a:off x="7184745" y="1528352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manipuler les quantités du système décimal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(u-d-c-m)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 Box 13"/>
          <p:cNvSpPr txBox="1">
            <a:spLocks noChangeArrowheads="1"/>
          </p:cNvSpPr>
          <p:nvPr/>
        </p:nvSpPr>
        <p:spPr bwMode="auto">
          <a:xfrm>
            <a:off x="7184745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faire une addition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le foulard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 Box 13"/>
          <p:cNvSpPr txBox="1">
            <a:spLocks noChangeArrowheads="1"/>
          </p:cNvSpPr>
          <p:nvPr/>
        </p:nvSpPr>
        <p:spPr bwMode="auto">
          <a:xfrm>
            <a:off x="927957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manipuler les symboles du système décimal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(u-d-c-m)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 Box 13"/>
          <p:cNvSpPr txBox="1">
            <a:spLocks noChangeArrowheads="1"/>
          </p:cNvSpPr>
          <p:nvPr/>
        </p:nvSpPr>
        <p:spPr bwMode="auto">
          <a:xfrm>
            <a:off x="4024831" y="4500711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faire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la Magie des nombres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7" name="Imag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18" y="2293351"/>
            <a:ext cx="1917454" cy="1438091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488" y="5265710"/>
            <a:ext cx="1888937" cy="1416703"/>
          </a:xfrm>
          <a:prstGeom prst="rect">
            <a:avLst/>
          </a:prstGeom>
        </p:spPr>
      </p:pic>
      <p:pic>
        <p:nvPicPr>
          <p:cNvPr id="99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1165609" y="1987058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ZoneTexte 99"/>
          <p:cNvSpPr txBox="1"/>
          <p:nvPr/>
        </p:nvSpPr>
        <p:spPr>
          <a:xfrm>
            <a:off x="2199194" y="2551710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1,2…40</a:t>
            </a:r>
            <a:endParaRPr lang="fr-FR" sz="1200" dirty="0"/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3" t="32213" r="13971" b="24938"/>
          <a:stretch/>
        </p:blipFill>
        <p:spPr>
          <a:xfrm>
            <a:off x="4135682" y="5265710"/>
            <a:ext cx="2190298" cy="1017860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61" y="2355024"/>
            <a:ext cx="1518471" cy="1138184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788" y="2344473"/>
            <a:ext cx="861552" cy="1148735"/>
          </a:xfrm>
          <a:prstGeom prst="rect">
            <a:avLst/>
          </a:prstGeom>
        </p:spPr>
      </p:pic>
      <p:sp>
        <p:nvSpPr>
          <p:cNvPr id="104" name="Oval 12"/>
          <p:cNvSpPr>
            <a:spLocks noChangeArrowheads="1"/>
          </p:cNvSpPr>
          <p:nvPr/>
        </p:nvSpPr>
        <p:spPr bwMode="auto">
          <a:xfrm>
            <a:off x="4091553" y="310866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19</a:t>
            </a:r>
            <a:endParaRPr lang="fr-FR" sz="16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05" y="5303624"/>
            <a:ext cx="2271280" cy="670438"/>
          </a:xfrm>
          <a:prstGeom prst="rect">
            <a:avLst/>
          </a:prstGeom>
        </p:spPr>
      </p:pic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2763957" y="3262152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020745" y="3274485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5860831" y="3282285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2763957" y="623909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9020745" y="625939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5833564" y="625939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4095620" y="3643514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4538365" y="3643514"/>
            <a:ext cx="396000" cy="39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F2</a:t>
            </a:r>
            <a:endParaRPr lang="fr-FR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noire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398538"/>
            <a:ext cx="621474" cy="590400"/>
          </a:xfrm>
          <a:prstGeom prst="rect">
            <a:avLst/>
          </a:prstGeom>
        </p:spPr>
      </p:pic>
      <p:sp>
        <p:nvSpPr>
          <p:cNvPr id="90" name="Text Box 13"/>
          <p:cNvSpPr txBox="1">
            <a:spLocks noChangeArrowheads="1"/>
          </p:cNvSpPr>
          <p:nvPr/>
        </p:nvSpPr>
        <p:spPr bwMode="auto">
          <a:xfrm>
            <a:off x="2818831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construire et nommer les nombres jusqu’à 59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la table de Seguin 2</a:t>
            </a:r>
          </a:p>
        </p:txBody>
      </p:sp>
      <p:sp>
        <p:nvSpPr>
          <p:cNvPr id="91" name="Text Box 13"/>
          <p:cNvSpPr txBox="1">
            <a:spLocks noChangeArrowheads="1"/>
          </p:cNvSpPr>
          <p:nvPr/>
        </p:nvSpPr>
        <p:spPr bwMode="auto">
          <a:xfrm>
            <a:off x="190339" y="1483780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50</a:t>
            </a:r>
          </a:p>
        </p:txBody>
      </p:sp>
      <p:sp>
        <p:nvSpPr>
          <p:cNvPr id="92" name="Text Box 13"/>
          <p:cNvSpPr txBox="1">
            <a:spLocks noChangeArrowheads="1"/>
          </p:cNvSpPr>
          <p:nvPr/>
        </p:nvSpPr>
        <p:spPr bwMode="auto">
          <a:xfrm>
            <a:off x="5463571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pratiquer des changes avec le matériel (perles/ timbres)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 Box 13"/>
          <p:cNvSpPr txBox="1">
            <a:spLocks noChangeArrowheads="1"/>
          </p:cNvSpPr>
          <p:nvPr/>
        </p:nvSpPr>
        <p:spPr bwMode="auto">
          <a:xfrm>
            <a:off x="8077280" y="150151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faire une addition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avec changes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 Box 13"/>
          <p:cNvSpPr txBox="1">
            <a:spLocks noChangeArrowheads="1"/>
          </p:cNvSpPr>
          <p:nvPr/>
        </p:nvSpPr>
        <p:spPr bwMode="auto">
          <a:xfrm>
            <a:off x="810196" y="448302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écrire le résultat d’une addition posée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 Box 13"/>
          <p:cNvSpPr txBox="1">
            <a:spLocks noChangeArrowheads="1"/>
          </p:cNvSpPr>
          <p:nvPr/>
        </p:nvSpPr>
        <p:spPr bwMode="auto">
          <a:xfrm>
            <a:off x="4216242" y="4480295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construire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la table de Pythagore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 Box 13"/>
          <p:cNvSpPr txBox="1">
            <a:spLocks noChangeArrowheads="1"/>
          </p:cNvSpPr>
          <p:nvPr/>
        </p:nvSpPr>
        <p:spPr bwMode="auto">
          <a:xfrm>
            <a:off x="7578948" y="4480295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trouver le résultat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d’une multiplication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8" name="Image 9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1" r="12477"/>
          <a:stretch/>
        </p:blipFill>
        <p:spPr>
          <a:xfrm>
            <a:off x="4462539" y="5071410"/>
            <a:ext cx="1919406" cy="1517534"/>
          </a:xfrm>
          <a:prstGeom prst="rect">
            <a:avLst/>
          </a:prstGeom>
        </p:spPr>
      </p:pic>
      <p:pic>
        <p:nvPicPr>
          <p:cNvPr id="99" name="Picture 7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376352" y="1865405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ZoneTexte 99"/>
          <p:cNvSpPr txBox="1"/>
          <p:nvPr/>
        </p:nvSpPr>
        <p:spPr>
          <a:xfrm>
            <a:off x="1409937" y="2430057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1,2…50</a:t>
            </a:r>
            <a:endParaRPr lang="fr-FR" sz="1200" dirty="0"/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/>
          <a:stretch/>
        </p:blipFill>
        <p:spPr>
          <a:xfrm>
            <a:off x="2945026" y="2211211"/>
            <a:ext cx="1591893" cy="1381927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51"/>
          <a:stretch/>
        </p:blipFill>
        <p:spPr>
          <a:xfrm>
            <a:off x="4115950" y="2380544"/>
            <a:ext cx="939055" cy="810000"/>
          </a:xfrm>
          <a:prstGeom prst="rect">
            <a:avLst/>
          </a:prstGeom>
        </p:spPr>
      </p:pic>
      <p:sp>
        <p:nvSpPr>
          <p:cNvPr id="103" name="Oval 12"/>
          <p:cNvSpPr>
            <a:spLocks noChangeArrowheads="1"/>
          </p:cNvSpPr>
          <p:nvPr/>
        </p:nvSpPr>
        <p:spPr bwMode="auto">
          <a:xfrm>
            <a:off x="2923743" y="3108664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59</a:t>
            </a:r>
            <a:endParaRPr lang="fr-FR" sz="16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9" t="18031" r="51737" b="77971"/>
          <a:stretch/>
        </p:blipFill>
        <p:spPr bwMode="auto">
          <a:xfrm rot="16200000">
            <a:off x="6841723" y="2568091"/>
            <a:ext cx="1296000" cy="17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9" t="18031" r="51737" b="77971"/>
          <a:stretch/>
        </p:blipFill>
        <p:spPr bwMode="auto">
          <a:xfrm rot="16200000">
            <a:off x="4997307" y="2733467"/>
            <a:ext cx="1633443" cy="2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502427" y="2586358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34066" y="2335265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21773" y="2075935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497005" y="2075935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34066" y="2604774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497419" y="2310669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486332" y="2880012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34066" y="2880012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492227" y="3496188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34066" y="3190544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134066" y="3501422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6497005" y="3175144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à coins arrondis 2"/>
          <p:cNvSpPr/>
          <p:nvPr/>
        </p:nvSpPr>
        <p:spPr>
          <a:xfrm>
            <a:off x="7831009" y="5650295"/>
            <a:ext cx="415400" cy="678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F:\Enseignement\- Montessori\Maths\addition timbre Nadia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18" y="5054779"/>
            <a:ext cx="2057692" cy="132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F:\Enseignement\- Montessori\Maths\addition timbre Nadia2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62"/>
          <a:stretch/>
        </p:blipFill>
        <p:spPr bwMode="auto">
          <a:xfrm>
            <a:off x="8550788" y="1984345"/>
            <a:ext cx="1440160" cy="179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914853" y="4959052"/>
            <a:ext cx="1924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4 x 2 = </a:t>
            </a:r>
            <a:endParaRPr lang="fr-FR" dirty="0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7952653" y="6018433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7952653" y="5718155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8442788" y="6018434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8442788" y="5718156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8967580" y="6023694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8948617" y="5723416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9472077" y="6018433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4" t="64974" r="81019" b="31545"/>
          <a:stretch/>
        </p:blipFill>
        <p:spPr bwMode="auto">
          <a:xfrm>
            <a:off x="9472077" y="5718155"/>
            <a:ext cx="216000" cy="18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à coins arrondis 54"/>
          <p:cNvSpPr/>
          <p:nvPr/>
        </p:nvSpPr>
        <p:spPr>
          <a:xfrm>
            <a:off x="6111573" y="2047430"/>
            <a:ext cx="675287" cy="13576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à coins arrondis 56"/>
          <p:cNvSpPr/>
          <p:nvPr/>
        </p:nvSpPr>
        <p:spPr>
          <a:xfrm>
            <a:off x="8355819" y="5650295"/>
            <a:ext cx="415400" cy="678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à coins arrondis 57"/>
          <p:cNvSpPr/>
          <p:nvPr/>
        </p:nvSpPr>
        <p:spPr>
          <a:xfrm>
            <a:off x="8867880" y="5650295"/>
            <a:ext cx="415400" cy="678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à coins arrondis 58"/>
          <p:cNvSpPr/>
          <p:nvPr/>
        </p:nvSpPr>
        <p:spPr>
          <a:xfrm>
            <a:off x="9372377" y="5650295"/>
            <a:ext cx="415400" cy="678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>
            <a:stCxn id="55" idx="3"/>
          </p:cNvCxnSpPr>
          <p:nvPr/>
        </p:nvCxnSpPr>
        <p:spPr>
          <a:xfrm flipV="1">
            <a:off x="6786860" y="2726234"/>
            <a:ext cx="504056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12"/>
          <p:cNvSpPr>
            <a:spLocks noChangeArrowheads="1"/>
          </p:cNvSpPr>
          <p:nvPr/>
        </p:nvSpPr>
        <p:spPr bwMode="auto">
          <a:xfrm>
            <a:off x="2026339" y="3249662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9899121" y="3274485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Oval 12"/>
          <p:cNvSpPr>
            <a:spLocks noChangeArrowheads="1"/>
          </p:cNvSpPr>
          <p:nvPr/>
        </p:nvSpPr>
        <p:spPr bwMode="auto">
          <a:xfrm>
            <a:off x="7290948" y="327380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Oval 12"/>
          <p:cNvSpPr>
            <a:spLocks noChangeArrowheads="1"/>
          </p:cNvSpPr>
          <p:nvPr/>
        </p:nvSpPr>
        <p:spPr bwMode="auto">
          <a:xfrm>
            <a:off x="2687870" y="6231314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Oval 12"/>
          <p:cNvSpPr>
            <a:spLocks noChangeArrowheads="1"/>
          </p:cNvSpPr>
          <p:nvPr/>
        </p:nvSpPr>
        <p:spPr bwMode="auto">
          <a:xfrm>
            <a:off x="9400077" y="6231314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>
            <a:off x="6062066" y="625049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Oval 12"/>
          <p:cNvSpPr>
            <a:spLocks noChangeArrowheads="1"/>
          </p:cNvSpPr>
          <p:nvPr/>
        </p:nvSpPr>
        <p:spPr bwMode="auto">
          <a:xfrm>
            <a:off x="4656931" y="327380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9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 Box 13"/>
          <p:cNvSpPr txBox="1">
            <a:spLocks noChangeArrowheads="1"/>
          </p:cNvSpPr>
          <p:nvPr/>
        </p:nvSpPr>
        <p:spPr bwMode="auto">
          <a:xfrm>
            <a:off x="7290916" y="1608874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construire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la chaine de 100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741701" y="4572719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sais remplir le tableau de 100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4" name="Image 8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8524">
            <a:off x="7784556" y="2797255"/>
            <a:ext cx="1537074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216000" rIns="91440" bIns="25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Les nombres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Times New Roman" pitchFamily="18" charset="0"/>
              </a:rPr>
              <a:t>Et leurs utilisations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rouge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148" y="445139"/>
            <a:ext cx="621474" cy="590400"/>
          </a:xfrm>
          <a:prstGeom prst="rect">
            <a:avLst/>
          </a:prstGeom>
        </p:spPr>
      </p:pic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4063978" y="1622599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construire et nommer les nombres jusqu’à 99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la table de Seguin 2</a:t>
            </a:r>
          </a:p>
        </p:txBody>
      </p:sp>
      <p:sp>
        <p:nvSpPr>
          <p:cNvPr id="76" name="Text Box 13"/>
          <p:cNvSpPr txBox="1">
            <a:spLocks noChangeArrowheads="1"/>
          </p:cNvSpPr>
          <p:nvPr/>
        </p:nvSpPr>
        <p:spPr bwMode="auto">
          <a:xfrm>
            <a:off x="738188" y="1622599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connais la comptine numérique jusqu’à …</a:t>
            </a:r>
          </a:p>
        </p:txBody>
      </p:sp>
      <p:sp>
        <p:nvSpPr>
          <p:cNvPr id="80" name="Text Box 13"/>
          <p:cNvSpPr txBox="1">
            <a:spLocks noChangeArrowheads="1"/>
          </p:cNvSpPr>
          <p:nvPr/>
        </p:nvSpPr>
        <p:spPr bwMode="auto">
          <a:xfrm>
            <a:off x="4063978" y="4573857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construire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la chaine de 1 000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 Box 13"/>
          <p:cNvSpPr txBox="1">
            <a:spLocks noChangeArrowheads="1"/>
          </p:cNvSpPr>
          <p:nvPr/>
        </p:nvSpPr>
        <p:spPr bwMode="auto">
          <a:xfrm>
            <a:off x="7347093" y="4549678"/>
            <a:ext cx="2412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Je sais trouver le résultat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d’une soustraction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093" y="2099585"/>
            <a:ext cx="1080000" cy="809524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9" r="12461"/>
          <a:stretch/>
        </p:blipFill>
        <p:spPr>
          <a:xfrm>
            <a:off x="911194" y="5076332"/>
            <a:ext cx="2065988" cy="1530603"/>
          </a:xfrm>
          <a:prstGeom prst="rect">
            <a:avLst/>
          </a:prstGeom>
        </p:spPr>
      </p:pic>
      <p:pic>
        <p:nvPicPr>
          <p:cNvPr id="87" name="Picture 7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3" r="29354"/>
          <a:stretch/>
        </p:blipFill>
        <p:spPr bwMode="auto">
          <a:xfrm>
            <a:off x="750346" y="1988969"/>
            <a:ext cx="2067169" cy="18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ZoneTexte 87"/>
          <p:cNvSpPr txBox="1"/>
          <p:nvPr/>
        </p:nvSpPr>
        <p:spPr>
          <a:xfrm>
            <a:off x="1801347" y="2559354"/>
            <a:ext cx="73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1,2… ?</a:t>
            </a:r>
            <a:endParaRPr lang="fr-FR" sz="1200" dirty="0"/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1627481" y="3070097"/>
            <a:ext cx="1126931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dirty="0" smtClean="0"/>
              <a:t>____</a:t>
            </a:r>
            <a:endParaRPr lang="fr-FR" dirty="0"/>
          </a:p>
        </p:txBody>
      </p:sp>
      <p:pic>
        <p:nvPicPr>
          <p:cNvPr id="89" name="Image 8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/>
          <a:stretch/>
        </p:blipFill>
        <p:spPr>
          <a:xfrm>
            <a:off x="4232275" y="2417700"/>
            <a:ext cx="1591893" cy="1381927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51"/>
          <a:stretch/>
        </p:blipFill>
        <p:spPr>
          <a:xfrm>
            <a:off x="5403199" y="2587033"/>
            <a:ext cx="939055" cy="810000"/>
          </a:xfrm>
          <a:prstGeom prst="rect">
            <a:avLst/>
          </a:prstGeom>
        </p:spPr>
      </p:pic>
      <p:sp>
        <p:nvSpPr>
          <p:cNvPr id="91" name="Oval 12"/>
          <p:cNvSpPr>
            <a:spLocks noChangeArrowheads="1"/>
          </p:cNvSpPr>
          <p:nvPr/>
        </p:nvSpPr>
        <p:spPr bwMode="auto">
          <a:xfrm>
            <a:off x="4210992" y="3315153"/>
            <a:ext cx="804189" cy="52654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&gt; 99</a:t>
            </a:r>
            <a:endParaRPr lang="fr-FR" sz="1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6" t="23933" r="10211" b="25918"/>
          <a:stretch/>
        </p:blipFill>
        <p:spPr bwMode="auto">
          <a:xfrm>
            <a:off x="4130839" y="5309132"/>
            <a:ext cx="2278277" cy="14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682" y="5129132"/>
            <a:ext cx="2113490" cy="15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2577701" y="339703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2574188" y="6337857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9105905" y="3369373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5899978" y="6332225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9162193" y="6313678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5899978" y="3373319"/>
            <a:ext cx="576000" cy="5760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544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4545</TotalTime>
  <Words>792</Words>
  <Application>Microsoft Office PowerPoint</Application>
  <PresentationFormat>Personnalisé</PresentationFormat>
  <Paragraphs>178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NB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NB</dc:creator>
  <cp:lastModifiedBy>NB</cp:lastModifiedBy>
  <cp:revision>112</cp:revision>
  <cp:lastPrinted>2019-08-12T17:30:25Z</cp:lastPrinted>
  <dcterms:created xsi:type="dcterms:W3CDTF">2019-08-11T14:25:50Z</dcterms:created>
  <dcterms:modified xsi:type="dcterms:W3CDTF">2019-10-22T18:36:05Z</dcterms:modified>
</cp:coreProperties>
</file>