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0693400" cy="7561263"/>
  <p:notesSz cx="6858000" cy="9945688"/>
  <p:defaultTextStyle>
    <a:defPPr>
      <a:defRPr lang="fr-FR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66D"/>
    <a:srgbClr val="FFAE5D"/>
    <a:srgbClr val="FFEE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2405" y="-850"/>
      </p:cViewPr>
      <p:guideLst>
        <p:guide orient="horz" pos="238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11F4D8-66D3-452E-92F1-4232CF482A61}" type="datetimeFigureOut">
              <a:rPr lang="fr-FR" smtClean="0"/>
              <a:t>26/10/2018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92163" y="746125"/>
            <a:ext cx="5273675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AA36F7-B4E3-41C4-91C0-34F4983720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7135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A36F7-B4E3-41C4-91C0-34F49837200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7831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8C0-192D-4516-A119-4505917F9F94}" type="datetimeFigureOut">
              <a:rPr lang="fr-FR" smtClean="0"/>
              <a:t>26/10/2018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2908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8C0-192D-4516-A119-4505917F9F94}" type="datetimeFigureOut">
              <a:rPr lang="fr-FR" smtClean="0"/>
              <a:t>26/10/2018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6461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067112" y="334306"/>
            <a:ext cx="2812588" cy="711318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5639" y="334306"/>
            <a:ext cx="8263250" cy="711318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8C0-192D-4516-A119-4505917F9F94}" type="datetimeFigureOut">
              <a:rPr lang="fr-FR" smtClean="0"/>
              <a:t>26/10/2018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8425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8C0-192D-4516-A119-4505917F9F94}" type="datetimeFigureOut">
              <a:rPr lang="fr-FR" smtClean="0"/>
              <a:t>26/10/2018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0657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8C0-192D-4516-A119-4505917F9F94}" type="datetimeFigureOut">
              <a:rPr lang="fr-FR" smtClean="0"/>
              <a:t>26/10/2018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755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5639" y="1944575"/>
            <a:ext cx="5537918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41781" y="1944575"/>
            <a:ext cx="5537919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8C0-192D-4516-A119-4505917F9F94}" type="datetimeFigureOut">
              <a:rPr lang="fr-FR" smtClean="0"/>
              <a:t>26/10/2018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5556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8C0-192D-4516-A119-4505917F9F94}" type="datetimeFigureOut">
              <a:rPr lang="fr-FR" smtClean="0"/>
              <a:t>26/10/2018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2493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8C0-192D-4516-A119-4505917F9F94}" type="datetimeFigureOut">
              <a:rPr lang="fr-FR" smtClean="0"/>
              <a:t>26/10/2018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5209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8C0-192D-4516-A119-4505917F9F94}" type="datetimeFigureOut">
              <a:rPr lang="fr-FR" smtClean="0"/>
              <a:t>26/10/2018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9521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8C0-192D-4516-A119-4505917F9F94}" type="datetimeFigureOut">
              <a:rPr lang="fr-FR" smtClean="0"/>
              <a:t>26/10/2018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6316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D8C0-192D-4516-A119-4505917F9F94}" type="datetimeFigureOut">
              <a:rPr lang="fr-FR" smtClean="0"/>
              <a:t>26/10/2018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0607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6D8C0-192D-4516-A119-4505917F9F94}" type="datetimeFigureOut">
              <a:rPr lang="fr-FR" smtClean="0"/>
              <a:t>26/10/2018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63603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FCC4A-2F6E-4785-BAB7-F9986ADC1E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5808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.png"/><Relationship Id="rId7" Type="http://schemas.openxmlformats.org/officeDocument/2006/relationships/image" Target="../media/image3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0.png"/><Relationship Id="rId5" Type="http://schemas.openxmlformats.org/officeDocument/2006/relationships/image" Target="../media/image12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43.png"/><Relationship Id="rId3" Type="http://schemas.openxmlformats.org/officeDocument/2006/relationships/image" Target="../media/image3.png"/><Relationship Id="rId7" Type="http://schemas.openxmlformats.org/officeDocument/2006/relationships/image" Target="../media/image1.png"/><Relationship Id="rId12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9.png"/><Relationship Id="rId5" Type="http://schemas.openxmlformats.org/officeDocument/2006/relationships/image" Target="../media/image5.jpeg"/><Relationship Id="rId10" Type="http://schemas.openxmlformats.org/officeDocument/2006/relationships/image" Target="../media/image42.png"/><Relationship Id="rId4" Type="http://schemas.openxmlformats.org/officeDocument/2006/relationships/image" Target="../media/image23.jpeg"/><Relationship Id="rId9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5.png"/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12" Type="http://schemas.openxmlformats.org/officeDocument/2006/relationships/image" Target="../media/image10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9.png"/><Relationship Id="rId5" Type="http://schemas.openxmlformats.org/officeDocument/2006/relationships/image" Target="../media/image14.png"/><Relationship Id="rId10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44.png"/><Relationship Id="rId1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48.png"/><Relationship Id="rId3" Type="http://schemas.openxmlformats.org/officeDocument/2006/relationships/image" Target="../media/image3.png"/><Relationship Id="rId7" Type="http://schemas.openxmlformats.org/officeDocument/2006/relationships/image" Target="../media/image1.png"/><Relationship Id="rId12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9.png"/><Relationship Id="rId5" Type="http://schemas.openxmlformats.org/officeDocument/2006/relationships/image" Target="../media/image5.jpeg"/><Relationship Id="rId10" Type="http://schemas.openxmlformats.org/officeDocument/2006/relationships/image" Target="../media/image47.png"/><Relationship Id="rId4" Type="http://schemas.openxmlformats.org/officeDocument/2006/relationships/image" Target="../media/image23.jpeg"/><Relationship Id="rId9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.png"/><Relationship Id="rId7" Type="http://schemas.openxmlformats.org/officeDocument/2006/relationships/image" Target="../media/image38.png"/><Relationship Id="rId12" Type="http://schemas.openxmlformats.org/officeDocument/2006/relationships/image" Target="../media/image5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0.png"/><Relationship Id="rId5" Type="http://schemas.openxmlformats.org/officeDocument/2006/relationships/image" Target="../media/image12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9.png"/><Relationship Id="rId5" Type="http://schemas.openxmlformats.org/officeDocument/2006/relationships/image" Target="../media/image13.png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.png"/><Relationship Id="rId7" Type="http://schemas.openxmlformats.org/officeDocument/2006/relationships/image" Target="../media/image18.png"/><Relationship Id="rId12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.png"/><Relationship Id="rId7" Type="http://schemas.openxmlformats.org/officeDocument/2006/relationships/image" Target="../media/image21.png"/><Relationship Id="rId12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9.png"/><Relationship Id="rId5" Type="http://schemas.openxmlformats.org/officeDocument/2006/relationships/image" Target="../media/image13.png"/><Relationship Id="rId10" Type="http://schemas.openxmlformats.org/officeDocument/2006/relationships/image" Target="../media/image22.png"/><Relationship Id="rId4" Type="http://schemas.openxmlformats.org/officeDocument/2006/relationships/image" Target="../media/image12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12" Type="http://schemas.openxmlformats.org/officeDocument/2006/relationships/image" Target="../media/image25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10.png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5.jpe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27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0.png"/><Relationship Id="rId5" Type="http://schemas.openxmlformats.org/officeDocument/2006/relationships/image" Target="../media/image12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29.png"/><Relationship Id="rId3" Type="http://schemas.openxmlformats.org/officeDocument/2006/relationships/image" Target="../media/image3.png"/><Relationship Id="rId7" Type="http://schemas.openxmlformats.org/officeDocument/2006/relationships/image" Target="../media/image1.png"/><Relationship Id="rId12" Type="http://schemas.openxmlformats.org/officeDocument/2006/relationships/image" Target="../media/image10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9.png"/><Relationship Id="rId5" Type="http://schemas.openxmlformats.org/officeDocument/2006/relationships/image" Target="../media/image18.png"/><Relationship Id="rId10" Type="http://schemas.openxmlformats.org/officeDocument/2006/relationships/image" Target="../media/image2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2.png"/><Relationship Id="rId18" Type="http://schemas.openxmlformats.org/officeDocument/2006/relationships/image" Target="../media/image37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" Type="http://schemas.openxmlformats.org/officeDocument/2006/relationships/image" Target="../media/image23.jpeg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0.png"/><Relationship Id="rId5" Type="http://schemas.openxmlformats.org/officeDocument/2006/relationships/image" Target="../media/image12.png"/><Relationship Id="rId15" Type="http://schemas.openxmlformats.org/officeDocument/2006/relationships/image" Target="../media/image34.png"/><Relationship Id="rId10" Type="http://schemas.openxmlformats.org/officeDocument/2006/relationships/image" Target="../media/image9.png"/><Relationship Id="rId4" Type="http://schemas.openxmlformats.org/officeDocument/2006/relationships/image" Target="../media/image2.png"/><Relationship Id="rId9" Type="http://schemas.openxmlformats.org/officeDocument/2006/relationships/image" Target="../media/image17.png"/><Relationship Id="rId1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12" Type="http://schemas.openxmlformats.org/officeDocument/2006/relationships/image" Target="../media/image4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10.png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18.png"/><Relationship Id="rId9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5490716" y="6588944"/>
            <a:ext cx="1008112" cy="828304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4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85769" y="6588944"/>
            <a:ext cx="1008112" cy="828304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3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75873" y="180231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188663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62124" y="180231"/>
            <a:ext cx="5040560" cy="7237016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951246" y="1101406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3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6140" y="1719934"/>
            <a:ext cx="4752528" cy="400491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06140" y="5957843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040"/>
          <a:stretch/>
        </p:blipFill>
        <p:spPr bwMode="auto">
          <a:xfrm>
            <a:off x="689825" y="755992"/>
            <a:ext cx="1189413" cy="91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59" y="297503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17545" y="276662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5634732" y="1719934"/>
            <a:ext cx="4752528" cy="400491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297503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9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66716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34" r="58660"/>
          <a:stretch/>
        </p:blipFill>
        <p:spPr bwMode="auto">
          <a:xfrm>
            <a:off x="6018417" y="981184"/>
            <a:ext cx="1349616" cy="66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66" y="1782851"/>
            <a:ext cx="646690" cy="942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0000"/>
          <a:stretch/>
        </p:blipFill>
        <p:spPr bwMode="auto">
          <a:xfrm>
            <a:off x="5767936" y="1799346"/>
            <a:ext cx="774619" cy="774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90" r="37434"/>
          <a:stretch/>
        </p:blipFill>
        <p:spPr bwMode="auto">
          <a:xfrm>
            <a:off x="2799769" y="913287"/>
            <a:ext cx="1896915" cy="73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Rectangle 43"/>
          <p:cNvSpPr/>
          <p:nvPr/>
        </p:nvSpPr>
        <p:spPr>
          <a:xfrm>
            <a:off x="7368033" y="1085161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4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45" name="Picture 5"/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90" r="37434"/>
          <a:stretch/>
        </p:blipFill>
        <p:spPr bwMode="auto">
          <a:xfrm>
            <a:off x="8136717" y="896016"/>
            <a:ext cx="1896915" cy="73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51329" y="2105102"/>
            <a:ext cx="440283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latin typeface="Cursive standard" pitchFamily="2" charset="0"/>
              </a:rPr>
              <a:t>	</a:t>
            </a:r>
            <a:r>
              <a:rPr lang="fr-FR" sz="4800" dirty="0" smtClean="0">
                <a:latin typeface="Script cole" panose="00000400000000000000" pitchFamily="2" charset="0"/>
              </a:rPr>
              <a:t>Q</a:t>
            </a:r>
            <a:r>
              <a:rPr lang="fr-FR" sz="4800" dirty="0" smtClean="0">
                <a:latin typeface="Cursive standard" pitchFamily="2" charset="0"/>
              </a:rPr>
              <a:t>u’est-ce qu’un ²yaourt qui court dan$ ²la ²forêt ?</a:t>
            </a:r>
            <a:endParaRPr lang="fr-FR" sz="4800" dirty="0">
              <a:latin typeface="Cursive standard" pitchFamily="2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741700" y="6999995"/>
            <a:ext cx="1645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  <a:latin typeface="Cursive standard" pitchFamily="2" charset="0"/>
              </a:rPr>
              <a:t>… un yaourt nature</a:t>
            </a:r>
            <a:endParaRPr lang="fr-FR" sz="1200" dirty="0">
              <a:solidFill>
                <a:schemeClr val="bg1">
                  <a:lumMod val="50000"/>
                </a:schemeClr>
              </a:solidFill>
              <a:latin typeface="Cursive standard" pitchFamily="2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211" y="4247554"/>
            <a:ext cx="1358801" cy="1358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46"/>
          <p:cNvSpPr/>
          <p:nvPr/>
        </p:nvSpPr>
        <p:spPr>
          <a:xfrm>
            <a:off x="2831914" y="5960138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79" y="5902907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442" y="5812690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Rectangle 55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7" name="Picture 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1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ZoneTexte 58"/>
          <p:cNvSpPr txBox="1"/>
          <p:nvPr/>
        </p:nvSpPr>
        <p:spPr>
          <a:xfrm>
            <a:off x="5767936" y="2725072"/>
            <a:ext cx="458584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Script cole" panose="00000400000000000000" pitchFamily="2" charset="0"/>
              </a:rPr>
              <a:t>U</a:t>
            </a:r>
            <a:r>
              <a:rPr lang="fr-FR" sz="2800" dirty="0" smtClean="0">
                <a:latin typeface="Cursive standard" pitchFamily="2" charset="0"/>
              </a:rPr>
              <a:t>n jour, ²je ²sui$ allée au ²bal en carrosse. </a:t>
            </a:r>
            <a:br>
              <a:rPr lang="fr-FR" sz="2800" dirty="0" smtClean="0">
                <a:latin typeface="Cursive standard" pitchFamily="2" charset="0"/>
              </a:rPr>
            </a:br>
            <a:r>
              <a:rPr lang="fr-FR" sz="2800" dirty="0" smtClean="0">
                <a:latin typeface="Script cole" panose="00000400000000000000" pitchFamily="2" charset="0"/>
              </a:rPr>
              <a:t>J</a:t>
            </a:r>
            <a:r>
              <a:rPr lang="fr-FR" sz="2800" dirty="0" smtClean="0">
                <a:latin typeface="Cursive standard" pitchFamily="2" charset="0"/>
              </a:rPr>
              <a:t>e </a:t>
            </a:r>
            <a:r>
              <a:rPr lang="fr-FR" sz="2800" dirty="0" err="1" smtClean="0">
                <a:latin typeface="Cursive standard" pitchFamily="2" charset="0"/>
              </a:rPr>
              <a:t>devai</a:t>
            </a:r>
            <a:r>
              <a:rPr lang="fr-FR" sz="2800" dirty="0" smtClean="0">
                <a:latin typeface="Cursive standard" pitchFamily="2" charset="0"/>
              </a:rPr>
              <a:t>$ ²partir avant minuit mai$ ²j’ai ²perdu ma chaussure.</a:t>
            </a:r>
          </a:p>
          <a:p>
            <a:r>
              <a:rPr lang="fr-FR" sz="2800" dirty="0" smtClean="0">
                <a:latin typeface="Script cole" panose="00000400000000000000" pitchFamily="2" charset="0"/>
              </a:rPr>
              <a:t>Q</a:t>
            </a:r>
            <a:r>
              <a:rPr lang="fr-FR" sz="2800" dirty="0" smtClean="0">
                <a:latin typeface="Cursive standard" pitchFamily="2" charset="0"/>
              </a:rPr>
              <a:t>ui ²sui$-²je ?</a:t>
            </a:r>
            <a:endParaRPr lang="fr-FR" sz="2800" dirty="0">
              <a:latin typeface="Cursive standard" pitchFamily="2" charset="0"/>
            </a:endParaRPr>
          </a:p>
        </p:txBody>
      </p: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3808" y="4527130"/>
            <a:ext cx="1359824" cy="107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310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5516510" y="6588943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5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213129" y="6574259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4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62124" y="6574259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65000"/>
                  </a:schemeClr>
                </a:solidFill>
                <a:latin typeface="Script cole" panose="00000400000000000000" pitchFamily="2" charset="0"/>
              </a:rPr>
              <a:t>3</a:t>
            </a:r>
            <a:endParaRPr lang="fr-FR" sz="4400" b="1" dirty="0">
              <a:solidFill>
                <a:schemeClr val="bg1">
                  <a:lumMod val="65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75873" y="180231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188663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62124" y="180231"/>
            <a:ext cx="5040560" cy="7237016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06140" y="1718047"/>
            <a:ext cx="4752528" cy="40068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59" y="297503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17545" y="276662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5634732" y="1693061"/>
            <a:ext cx="4752528" cy="403178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59200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824" y="1790962"/>
            <a:ext cx="1209187" cy="63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1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8" r="67770" b="12170"/>
          <a:stretch/>
        </p:blipFill>
        <p:spPr bwMode="auto">
          <a:xfrm>
            <a:off x="908186" y="939595"/>
            <a:ext cx="1001088" cy="736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12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87" r="41607" b="17174"/>
          <a:stretch/>
        </p:blipFill>
        <p:spPr bwMode="auto">
          <a:xfrm>
            <a:off x="5831284" y="1041746"/>
            <a:ext cx="1844637" cy="474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1909274" y="1030003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4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594306" y="1104398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5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47" name="Picture 15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0" r="59194" b="18528"/>
          <a:stretch/>
        </p:blipFill>
        <p:spPr bwMode="auto">
          <a:xfrm>
            <a:off x="2831914" y="763236"/>
            <a:ext cx="1368152" cy="682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15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0" r="59194" b="18528"/>
          <a:stretch/>
        </p:blipFill>
        <p:spPr bwMode="auto">
          <a:xfrm>
            <a:off x="8388587" y="813112"/>
            <a:ext cx="1368152" cy="682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16" r="10558"/>
          <a:stretch/>
        </p:blipFill>
        <p:spPr bwMode="auto">
          <a:xfrm>
            <a:off x="6338553" y="2042079"/>
            <a:ext cx="3822378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16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8" r="13515"/>
          <a:stretch/>
        </p:blipFill>
        <p:spPr bwMode="auto">
          <a:xfrm>
            <a:off x="5700887" y="1819624"/>
            <a:ext cx="1233279" cy="108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Rectangle 53"/>
          <p:cNvSpPr/>
          <p:nvPr/>
        </p:nvSpPr>
        <p:spPr>
          <a:xfrm>
            <a:off x="306140" y="5957843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 54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Rectangle 55"/>
          <p:cNvSpPr/>
          <p:nvPr/>
        </p:nvSpPr>
        <p:spPr>
          <a:xfrm>
            <a:off x="2831914" y="5960138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7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79" y="5902907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Rectangle 57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9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1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1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863" y="5811056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Rectangle 61"/>
          <p:cNvSpPr/>
          <p:nvPr/>
        </p:nvSpPr>
        <p:spPr>
          <a:xfrm>
            <a:off x="5633387" y="5502420"/>
            <a:ext cx="473786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source : http://urlz.fr/7unA  -  Raconter des salades</a:t>
            </a:r>
            <a:endParaRPr lang="fr-FR" sz="800" dirty="0"/>
          </a:p>
        </p:txBody>
      </p:sp>
      <p:sp>
        <p:nvSpPr>
          <p:cNvPr id="2" name="Rectangle 1"/>
          <p:cNvSpPr/>
          <p:nvPr/>
        </p:nvSpPr>
        <p:spPr>
          <a:xfrm>
            <a:off x="2051536" y="3924647"/>
            <a:ext cx="618957" cy="36004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62"/>
          <p:cNvSpPr/>
          <p:nvPr/>
        </p:nvSpPr>
        <p:spPr>
          <a:xfrm>
            <a:off x="2051535" y="2797933"/>
            <a:ext cx="618957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63"/>
          <p:cNvSpPr/>
          <p:nvPr/>
        </p:nvSpPr>
        <p:spPr>
          <a:xfrm>
            <a:off x="2051536" y="3559792"/>
            <a:ext cx="618957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Rectangle 64"/>
          <p:cNvSpPr/>
          <p:nvPr/>
        </p:nvSpPr>
        <p:spPr>
          <a:xfrm>
            <a:off x="3445737" y="3541427"/>
            <a:ext cx="618957" cy="36004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65"/>
          <p:cNvSpPr/>
          <p:nvPr/>
        </p:nvSpPr>
        <p:spPr>
          <a:xfrm>
            <a:off x="2051534" y="2412052"/>
            <a:ext cx="618957" cy="36004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66"/>
          <p:cNvSpPr/>
          <p:nvPr/>
        </p:nvSpPr>
        <p:spPr>
          <a:xfrm>
            <a:off x="2051536" y="3176110"/>
            <a:ext cx="618957" cy="36004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Rectangle 67"/>
          <p:cNvSpPr/>
          <p:nvPr/>
        </p:nvSpPr>
        <p:spPr>
          <a:xfrm>
            <a:off x="3445737" y="3919832"/>
            <a:ext cx="618957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Rectangle 68"/>
          <p:cNvSpPr/>
          <p:nvPr/>
        </p:nvSpPr>
        <p:spPr>
          <a:xfrm>
            <a:off x="2051533" y="2030922"/>
            <a:ext cx="618957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ZoneTexte 69"/>
          <p:cNvSpPr txBox="1"/>
          <p:nvPr/>
        </p:nvSpPr>
        <p:spPr>
          <a:xfrm>
            <a:off x="450156" y="4409813"/>
            <a:ext cx="4440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Script cole" panose="00000400000000000000" pitchFamily="2" charset="0"/>
              </a:rPr>
              <a:t>C</a:t>
            </a:r>
            <a:r>
              <a:rPr lang="fr-FR" sz="2400" dirty="0" smtClean="0">
                <a:latin typeface="Cursive standard" pitchFamily="2" charset="0"/>
              </a:rPr>
              <a:t>ombien doit-on ²rajouter de </a:t>
            </a:r>
            <a:r>
              <a:rPr lang="fr-FR" sz="2400" dirty="0" err="1" smtClean="0">
                <a:latin typeface="Script cole" panose="00000400000000000000" pitchFamily="2" charset="0"/>
              </a:rPr>
              <a:t>L</a:t>
            </a:r>
            <a:r>
              <a:rPr lang="fr-FR" sz="2400" dirty="0" err="1" smtClean="0">
                <a:latin typeface="Cursive standard" pitchFamily="2" charset="0"/>
              </a:rPr>
              <a:t>égo</a:t>
            </a:r>
            <a:r>
              <a:rPr lang="fr-FR" sz="2400" dirty="0" smtClean="0">
                <a:latin typeface="Cursive standard" pitchFamily="2" charset="0"/>
              </a:rPr>
              <a:t>$ à ²la ²petite ²tour ²pour que ²le$ deux aient ²la même ²taille ?</a:t>
            </a:r>
            <a:endParaRPr lang="fr-FR" sz="2400" dirty="0">
              <a:latin typeface="Cursive standar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86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2290909" y="6588944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8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62124" y="6588944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65000"/>
                  </a:schemeClr>
                </a:solidFill>
                <a:latin typeface="Script cole" panose="00000400000000000000" pitchFamily="2" charset="0"/>
              </a:rPr>
              <a:t>6</a:t>
            </a:r>
            <a:endParaRPr lang="fr-FR" sz="4400" b="1" dirty="0">
              <a:solidFill>
                <a:schemeClr val="bg1">
                  <a:lumMod val="65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213129" y="6588944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65000"/>
                  </a:schemeClr>
                </a:solidFill>
                <a:latin typeface="Script cole" panose="00000400000000000000" pitchFamily="2" charset="0"/>
              </a:rPr>
              <a:t>7</a:t>
            </a:r>
            <a:endParaRPr lang="fr-FR" sz="4400" b="1" dirty="0">
              <a:solidFill>
                <a:schemeClr val="bg1">
                  <a:lumMod val="65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490716" y="6588944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9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75873" y="180231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188663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62124" y="180231"/>
            <a:ext cx="5040560" cy="7237016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99301" y="1718047"/>
            <a:ext cx="4752528" cy="40068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59" y="297503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17545" y="276662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5634732" y="1718047"/>
            <a:ext cx="4752528" cy="40068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297503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66716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17" y="1790124"/>
            <a:ext cx="646690" cy="942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0000"/>
          <a:stretch/>
        </p:blipFill>
        <p:spPr bwMode="auto">
          <a:xfrm>
            <a:off x="5767936" y="1808375"/>
            <a:ext cx="774619" cy="774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ectangle 40"/>
          <p:cNvSpPr/>
          <p:nvPr/>
        </p:nvSpPr>
        <p:spPr>
          <a:xfrm>
            <a:off x="1951246" y="1101406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8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42" name="Picture 7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040"/>
          <a:stretch/>
        </p:blipFill>
        <p:spPr bwMode="auto">
          <a:xfrm>
            <a:off x="689825" y="755992"/>
            <a:ext cx="1189413" cy="91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10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34" r="58660"/>
          <a:stretch/>
        </p:blipFill>
        <p:spPr bwMode="auto">
          <a:xfrm>
            <a:off x="6018417" y="981184"/>
            <a:ext cx="1349616" cy="66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Rectangle 44"/>
          <p:cNvSpPr/>
          <p:nvPr/>
        </p:nvSpPr>
        <p:spPr>
          <a:xfrm>
            <a:off x="7368033" y="1085161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9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47" name="Picture 15"/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0" r="59194" b="18528"/>
          <a:stretch/>
        </p:blipFill>
        <p:spPr bwMode="auto">
          <a:xfrm>
            <a:off x="2912928" y="815727"/>
            <a:ext cx="1368152" cy="682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15"/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0" r="59194" b="18528"/>
          <a:stretch/>
        </p:blipFill>
        <p:spPr bwMode="auto">
          <a:xfrm>
            <a:off x="8211659" y="813112"/>
            <a:ext cx="1368152" cy="682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ZoneTexte 48"/>
          <p:cNvSpPr txBox="1"/>
          <p:nvPr/>
        </p:nvSpPr>
        <p:spPr>
          <a:xfrm>
            <a:off x="551329" y="2195685"/>
            <a:ext cx="43657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>
                <a:latin typeface="Cursive standard" pitchFamily="2" charset="0"/>
              </a:rPr>
              <a:t>	</a:t>
            </a:r>
            <a:r>
              <a:rPr lang="fr-FR" sz="4800" dirty="0" smtClean="0">
                <a:latin typeface="Script cole" panose="00000400000000000000" pitchFamily="2" charset="0"/>
              </a:rPr>
              <a:t>Q</a:t>
            </a:r>
            <a:r>
              <a:rPr lang="fr-FR" sz="4800" dirty="0" smtClean="0">
                <a:latin typeface="Cursive standard" pitchFamily="2" charset="0"/>
              </a:rPr>
              <a:t>ue dit ²un citron ²policier à ²un voleur ?</a:t>
            </a:r>
            <a:endParaRPr lang="fr-FR" sz="4800" dirty="0">
              <a:latin typeface="Cursive standard" pitchFamily="2" charset="0"/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8741700" y="7003096"/>
            <a:ext cx="1645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… </a:t>
            </a:r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  <a:latin typeface="Cursive standard" pitchFamily="2" charset="0"/>
              </a:rPr>
              <a:t>²plu$ un ²zeste</a:t>
            </a:r>
            <a:endParaRPr lang="fr-FR" sz="1200" dirty="0">
              <a:solidFill>
                <a:schemeClr val="bg1">
                  <a:lumMod val="50000"/>
                </a:schemeClr>
              </a:solidFill>
              <a:latin typeface="Cursive standard" pitchFamily="2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077" y="4284687"/>
            <a:ext cx="1800776" cy="1291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Rectangle 50"/>
          <p:cNvSpPr/>
          <p:nvPr/>
        </p:nvSpPr>
        <p:spPr>
          <a:xfrm>
            <a:off x="306140" y="5957843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/>
          <p:cNvSpPr/>
          <p:nvPr/>
        </p:nvSpPr>
        <p:spPr>
          <a:xfrm>
            <a:off x="2831914" y="5960138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4" name="Picture 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79" y="5902907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Rectangle 54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6" name="Picture 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1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1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442" y="5812690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ZoneTexte 58"/>
          <p:cNvSpPr txBox="1"/>
          <p:nvPr/>
        </p:nvSpPr>
        <p:spPr>
          <a:xfrm>
            <a:off x="5724209" y="2290776"/>
            <a:ext cx="46630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Script cole" panose="00000400000000000000" pitchFamily="2" charset="0"/>
              </a:rPr>
              <a:t>        </a:t>
            </a:r>
            <a:r>
              <a:rPr lang="fr-FR" sz="3200" dirty="0" err="1" smtClean="0">
                <a:latin typeface="Script cole" panose="00000400000000000000" pitchFamily="2" charset="0"/>
              </a:rPr>
              <a:t>N</a:t>
            </a:r>
            <a:r>
              <a:rPr lang="fr-FR" sz="3200" dirty="0" err="1" smtClean="0">
                <a:latin typeface="Cursive standard" pitchFamily="2" charset="0"/>
              </a:rPr>
              <a:t>ou</a:t>
            </a:r>
            <a:r>
              <a:rPr lang="fr-FR" sz="3200" dirty="0" smtClean="0">
                <a:latin typeface="Cursive standard" pitchFamily="2" charset="0"/>
              </a:rPr>
              <a:t>$ ²sommes ²un ²frère et ²une ²sœur. </a:t>
            </a:r>
          </a:p>
          <a:p>
            <a:r>
              <a:rPr lang="fr-FR" sz="3200" dirty="0" err="1" smtClean="0">
                <a:latin typeface="Script cole" panose="00000400000000000000" pitchFamily="2" charset="0"/>
              </a:rPr>
              <a:t>N</a:t>
            </a:r>
            <a:r>
              <a:rPr lang="fr-FR" sz="3200" dirty="0" err="1" smtClean="0">
                <a:latin typeface="Cursive standard" pitchFamily="2" charset="0"/>
              </a:rPr>
              <a:t>ou</a:t>
            </a:r>
            <a:r>
              <a:rPr lang="fr-FR" sz="3200" dirty="0" smtClean="0">
                <a:latin typeface="Cursive standard" pitchFamily="2" charset="0"/>
              </a:rPr>
              <a:t>$ ²somme$ perdu$ dan$ ²la ²forêt. </a:t>
            </a:r>
            <a:r>
              <a:rPr lang="fr-FR" sz="3200" dirty="0" smtClean="0">
                <a:latin typeface="Script cole" panose="00000400000000000000" pitchFamily="2" charset="0"/>
              </a:rPr>
              <a:t>L</a:t>
            </a:r>
            <a:r>
              <a:rPr lang="fr-FR" sz="3200" dirty="0">
                <a:latin typeface="Cursive standard" pitchFamily="2" charset="0"/>
              </a:rPr>
              <a:t>a</a:t>
            </a:r>
            <a:r>
              <a:rPr lang="fr-FR" sz="3200" dirty="0" smtClean="0">
                <a:latin typeface="Cursive standard" pitchFamily="2" charset="0"/>
              </a:rPr>
              <a:t> ²sorcière veut ²nou$ ²manger.</a:t>
            </a:r>
          </a:p>
          <a:p>
            <a:r>
              <a:rPr lang="fr-FR" sz="3200" dirty="0" smtClean="0">
                <a:latin typeface="Script cole" panose="00000400000000000000" pitchFamily="2" charset="0"/>
              </a:rPr>
              <a:t>Q</a:t>
            </a:r>
            <a:r>
              <a:rPr lang="fr-FR" sz="3200" dirty="0" smtClean="0">
                <a:latin typeface="Cursive standard" pitchFamily="2" charset="0"/>
              </a:rPr>
              <a:t>ui ²somme$-</a:t>
            </a:r>
            <a:r>
              <a:rPr lang="fr-FR" sz="3200" dirty="0" err="1" smtClean="0">
                <a:latin typeface="Cursive standard" pitchFamily="2" charset="0"/>
              </a:rPr>
              <a:t>nou</a:t>
            </a:r>
            <a:r>
              <a:rPr lang="fr-FR" sz="3200" dirty="0" smtClean="0">
                <a:latin typeface="Cursive standard" pitchFamily="2" charset="0"/>
              </a:rPr>
              <a:t>$ ?</a:t>
            </a:r>
            <a:endParaRPr lang="fr-FR" sz="3200" dirty="0">
              <a:latin typeface="Cursive standard" pitchFamily="2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4205" y="4282010"/>
            <a:ext cx="993665" cy="1263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233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5516510" y="6588943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12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213129" y="6574259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11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62124" y="6574259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65000"/>
                  </a:schemeClr>
                </a:solidFill>
                <a:latin typeface="Script cole" panose="00000400000000000000" pitchFamily="2" charset="0"/>
              </a:rPr>
              <a:t>10</a:t>
            </a:r>
            <a:endParaRPr lang="fr-FR" sz="4400" b="1" dirty="0">
              <a:solidFill>
                <a:schemeClr val="bg1">
                  <a:lumMod val="65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75873" y="180231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188663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62124" y="180231"/>
            <a:ext cx="5040560" cy="7237016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06140" y="1718047"/>
            <a:ext cx="4752528" cy="40068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59" y="297503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17545" y="276662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5634732" y="1718047"/>
            <a:ext cx="4752528" cy="40068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59200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60" y="1797422"/>
            <a:ext cx="1209187" cy="63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1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8" r="67770" b="12170"/>
          <a:stretch/>
        </p:blipFill>
        <p:spPr bwMode="auto">
          <a:xfrm>
            <a:off x="808851" y="942693"/>
            <a:ext cx="1100423" cy="809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12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87" r="41607" b="17174"/>
          <a:stretch/>
        </p:blipFill>
        <p:spPr bwMode="auto">
          <a:xfrm>
            <a:off x="5831284" y="1041746"/>
            <a:ext cx="1844637" cy="474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1909274" y="1030003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11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594306" y="1104398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12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49" name="Picture 15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0" r="59194" b="18528"/>
          <a:stretch/>
        </p:blipFill>
        <p:spPr bwMode="auto">
          <a:xfrm>
            <a:off x="2831914" y="780914"/>
            <a:ext cx="1368152" cy="682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15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0" r="59194" b="18528"/>
          <a:stretch/>
        </p:blipFill>
        <p:spPr bwMode="auto">
          <a:xfrm>
            <a:off x="8428429" y="833776"/>
            <a:ext cx="1368152" cy="682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Rectangle 51"/>
          <p:cNvSpPr/>
          <p:nvPr/>
        </p:nvSpPr>
        <p:spPr>
          <a:xfrm>
            <a:off x="5633387" y="5502420"/>
            <a:ext cx="473786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source : http://urlz.fr/7unA  -  Poser un lapin</a:t>
            </a:r>
            <a:endParaRPr lang="fr-FR" sz="8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61" r="10558"/>
          <a:stretch/>
        </p:blipFill>
        <p:spPr bwMode="auto">
          <a:xfrm>
            <a:off x="6720796" y="2131864"/>
            <a:ext cx="3300049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16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8" r="13515"/>
          <a:stretch/>
        </p:blipFill>
        <p:spPr bwMode="auto">
          <a:xfrm>
            <a:off x="5700887" y="1819624"/>
            <a:ext cx="1233279" cy="108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Rectangle 52"/>
          <p:cNvSpPr/>
          <p:nvPr/>
        </p:nvSpPr>
        <p:spPr>
          <a:xfrm>
            <a:off x="306140" y="5957843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53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 54"/>
          <p:cNvSpPr/>
          <p:nvPr/>
        </p:nvSpPr>
        <p:spPr>
          <a:xfrm>
            <a:off x="2831914" y="5960138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6" name="Picture 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79" y="5902907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Rectangle 56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8" name="Picture 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1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1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442" y="5812690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 rotWithShape="1">
          <a:blip r:embed="rId13">
            <a:clrChange>
              <a:clrFrom>
                <a:srgbClr val="ECD8DA"/>
              </a:clrFrom>
              <a:clrTo>
                <a:srgbClr val="ECD8D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7" t="18765" r="11874" b="16979"/>
          <a:stretch/>
        </p:blipFill>
        <p:spPr bwMode="auto">
          <a:xfrm>
            <a:off x="1375292" y="1845845"/>
            <a:ext cx="1223999" cy="996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Picture 5"/>
          <p:cNvPicPr>
            <a:picLocks noChangeAspect="1" noChangeArrowheads="1"/>
          </p:cNvPicPr>
          <p:nvPr/>
        </p:nvPicPr>
        <p:blipFill rotWithShape="1">
          <a:blip r:embed="rId13">
            <a:clrChange>
              <a:clrFrom>
                <a:srgbClr val="ECD8DA"/>
              </a:clrFrom>
              <a:clrTo>
                <a:srgbClr val="ECD8D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7" t="18765" r="11874" b="16979"/>
          <a:stretch/>
        </p:blipFill>
        <p:spPr bwMode="auto">
          <a:xfrm>
            <a:off x="2599291" y="1864967"/>
            <a:ext cx="1223999" cy="996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Picture 5"/>
          <p:cNvPicPr>
            <a:picLocks noChangeAspect="1" noChangeArrowheads="1"/>
          </p:cNvPicPr>
          <p:nvPr/>
        </p:nvPicPr>
        <p:blipFill rotWithShape="1">
          <a:blip r:embed="rId13">
            <a:clrChange>
              <a:clrFrom>
                <a:srgbClr val="ECD8DA"/>
              </a:clrFrom>
              <a:clrTo>
                <a:srgbClr val="ECD8D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7" t="18765" r="11874" b="16979"/>
          <a:stretch/>
        </p:blipFill>
        <p:spPr bwMode="auto">
          <a:xfrm>
            <a:off x="3842444" y="1864966"/>
            <a:ext cx="1223999" cy="996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ZoneTexte 76"/>
          <p:cNvSpPr txBox="1"/>
          <p:nvPr/>
        </p:nvSpPr>
        <p:spPr>
          <a:xfrm>
            <a:off x="450156" y="4409813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Script cole" panose="00000400000000000000" pitchFamily="2" charset="0"/>
              </a:rPr>
              <a:t>C</a:t>
            </a:r>
            <a:r>
              <a:rPr lang="fr-FR" sz="2400" dirty="0" smtClean="0">
                <a:latin typeface="Cursive standard" pitchFamily="2" charset="0"/>
              </a:rPr>
              <a:t>ombien doit-on ²mettre de noix dan$ chaque ²bol pour qu’il$ en aient ²le même nombre ?</a:t>
            </a:r>
            <a:endParaRPr lang="fr-FR" sz="2400" dirty="0">
              <a:latin typeface="Cursive standard" pitchFamily="2" charset="0"/>
            </a:endParaRPr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8055" b="53350"/>
          <a:stretch/>
        </p:blipFill>
        <p:spPr bwMode="auto">
          <a:xfrm>
            <a:off x="528003" y="3009417"/>
            <a:ext cx="905744" cy="6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Picture 6"/>
          <p:cNvPicPr>
            <a:picLocks noChangeAspect="1" noChangeArrowheads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8055" b="53350"/>
          <a:stretch/>
        </p:blipFill>
        <p:spPr bwMode="auto">
          <a:xfrm>
            <a:off x="1345058" y="3009416"/>
            <a:ext cx="905744" cy="6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Picture 6"/>
          <p:cNvPicPr>
            <a:picLocks noChangeAspect="1" noChangeArrowheads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8055" b="53350"/>
          <a:stretch/>
        </p:blipFill>
        <p:spPr bwMode="auto">
          <a:xfrm>
            <a:off x="2189681" y="2988562"/>
            <a:ext cx="905744" cy="6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6"/>
          <p:cNvPicPr>
            <a:picLocks noChangeAspect="1" noChangeArrowheads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8055" b="53350"/>
          <a:stretch/>
        </p:blipFill>
        <p:spPr bwMode="auto">
          <a:xfrm>
            <a:off x="3021929" y="3013158"/>
            <a:ext cx="905744" cy="6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Picture 6"/>
          <p:cNvPicPr>
            <a:picLocks noChangeAspect="1" noChangeArrowheads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8055" b="53350"/>
          <a:stretch/>
        </p:blipFill>
        <p:spPr bwMode="auto">
          <a:xfrm>
            <a:off x="901950" y="3683495"/>
            <a:ext cx="905744" cy="6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" name="Picture 6"/>
          <p:cNvPicPr>
            <a:picLocks noChangeAspect="1" noChangeArrowheads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8055" b="53350"/>
          <a:stretch/>
        </p:blipFill>
        <p:spPr bwMode="auto">
          <a:xfrm>
            <a:off x="1838086" y="3658899"/>
            <a:ext cx="905744" cy="6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" name="Picture 6"/>
          <p:cNvPicPr>
            <a:picLocks noChangeAspect="1" noChangeArrowheads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8055" b="53350"/>
          <a:stretch/>
        </p:blipFill>
        <p:spPr bwMode="auto">
          <a:xfrm>
            <a:off x="2714228" y="3653034"/>
            <a:ext cx="905744" cy="6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" name="Picture 6"/>
          <p:cNvPicPr>
            <a:picLocks noChangeAspect="1" noChangeArrowheads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8055" b="53350"/>
          <a:stretch/>
        </p:blipFill>
        <p:spPr bwMode="auto">
          <a:xfrm>
            <a:off x="3927673" y="3013158"/>
            <a:ext cx="905744" cy="6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Picture 6"/>
          <p:cNvPicPr>
            <a:picLocks noChangeAspect="1" noChangeArrowheads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8055" b="53350"/>
          <a:stretch/>
        </p:blipFill>
        <p:spPr bwMode="auto">
          <a:xfrm>
            <a:off x="3615613" y="3653033"/>
            <a:ext cx="905744" cy="6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286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2276742" y="6588944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15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62124" y="6588944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65000"/>
                  </a:schemeClr>
                </a:solidFill>
                <a:latin typeface="Script cole" panose="00000400000000000000" pitchFamily="2" charset="0"/>
              </a:rPr>
              <a:t>13</a:t>
            </a:r>
            <a:endParaRPr lang="fr-FR" sz="4400" b="1" dirty="0">
              <a:solidFill>
                <a:schemeClr val="bg1">
                  <a:lumMod val="65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213129" y="6588944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65000"/>
                  </a:schemeClr>
                </a:solidFill>
                <a:latin typeface="Script cole" panose="00000400000000000000" pitchFamily="2" charset="0"/>
              </a:rPr>
              <a:t>14</a:t>
            </a:r>
            <a:endParaRPr lang="fr-FR" sz="4400" b="1" dirty="0">
              <a:solidFill>
                <a:schemeClr val="bg1">
                  <a:lumMod val="65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490716" y="6588944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16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75873" y="180231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188663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62124" y="180231"/>
            <a:ext cx="5040560" cy="7237016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78159" y="1718047"/>
            <a:ext cx="4752528" cy="40068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59" y="297503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17545" y="276662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5634732" y="1718047"/>
            <a:ext cx="4752528" cy="40068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297503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66716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80" y="1782852"/>
            <a:ext cx="646690" cy="942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0000"/>
          <a:stretch/>
        </p:blipFill>
        <p:spPr bwMode="auto">
          <a:xfrm>
            <a:off x="5772185" y="1795416"/>
            <a:ext cx="774619" cy="774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ectangle 40"/>
          <p:cNvSpPr/>
          <p:nvPr/>
        </p:nvSpPr>
        <p:spPr>
          <a:xfrm>
            <a:off x="2060481" y="1101406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15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42" name="Picture 7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040"/>
          <a:stretch/>
        </p:blipFill>
        <p:spPr bwMode="auto">
          <a:xfrm>
            <a:off x="796845" y="748270"/>
            <a:ext cx="1189413" cy="91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10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34" r="58660"/>
          <a:stretch/>
        </p:blipFill>
        <p:spPr bwMode="auto">
          <a:xfrm>
            <a:off x="6018417" y="981184"/>
            <a:ext cx="1349616" cy="66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Rectangle 44"/>
          <p:cNvSpPr/>
          <p:nvPr/>
        </p:nvSpPr>
        <p:spPr>
          <a:xfrm>
            <a:off x="7368033" y="1085161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16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47" name="Picture 15"/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0" r="59194" b="18528"/>
          <a:stretch/>
        </p:blipFill>
        <p:spPr bwMode="auto">
          <a:xfrm>
            <a:off x="2970436" y="815727"/>
            <a:ext cx="1368152" cy="682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15"/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0" r="59194" b="18528"/>
          <a:stretch/>
        </p:blipFill>
        <p:spPr bwMode="auto">
          <a:xfrm>
            <a:off x="8269167" y="813112"/>
            <a:ext cx="1368152" cy="682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ZoneTexte 48"/>
          <p:cNvSpPr txBox="1"/>
          <p:nvPr/>
        </p:nvSpPr>
        <p:spPr>
          <a:xfrm>
            <a:off x="499517" y="2134939"/>
            <a:ext cx="436577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 smtClean="0">
                <a:latin typeface="Cursive standard" pitchFamily="2" charset="0"/>
              </a:rPr>
              <a:t>	</a:t>
            </a:r>
            <a:r>
              <a:rPr lang="fr-FR" sz="5400" dirty="0" smtClean="0">
                <a:latin typeface="Script cole" panose="00000400000000000000" pitchFamily="2" charset="0"/>
              </a:rPr>
              <a:t>O</a:t>
            </a:r>
            <a:r>
              <a:rPr lang="fr-FR" sz="5400" dirty="0" smtClean="0">
                <a:latin typeface="Cursive standard" pitchFamily="2" charset="0"/>
              </a:rPr>
              <a:t>ù vont ²le$ abeille$ ²une ²foi$ mariée$ ?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31673" y="4239947"/>
            <a:ext cx="1467925" cy="1420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ZoneTexte 49"/>
          <p:cNvSpPr txBox="1"/>
          <p:nvPr/>
        </p:nvSpPr>
        <p:spPr>
          <a:xfrm>
            <a:off x="8741700" y="7003096"/>
            <a:ext cx="1645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… </a:t>
            </a:r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  <a:latin typeface="Cursive standard" pitchFamily="2" charset="0"/>
              </a:rPr>
              <a:t>²en ²lune de miel</a:t>
            </a:r>
            <a:endParaRPr lang="fr-FR" sz="1200" dirty="0">
              <a:solidFill>
                <a:schemeClr val="bg1">
                  <a:lumMod val="50000"/>
                </a:schemeClr>
              </a:solidFill>
              <a:latin typeface="Cursive standard" pitchFamily="2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06140" y="5957843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/>
          <p:cNvSpPr/>
          <p:nvPr/>
        </p:nvSpPr>
        <p:spPr>
          <a:xfrm>
            <a:off x="2831914" y="5960138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4" name="Picture 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79" y="5902907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Rectangle 54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6" name="Picture 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1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1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442" y="5812690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ZoneTexte 58"/>
          <p:cNvSpPr txBox="1"/>
          <p:nvPr/>
        </p:nvSpPr>
        <p:spPr>
          <a:xfrm>
            <a:off x="5724209" y="2124447"/>
            <a:ext cx="466305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Script cole" panose="00000400000000000000" pitchFamily="2" charset="0"/>
              </a:rPr>
              <a:t>        J</a:t>
            </a:r>
            <a:r>
              <a:rPr lang="fr-FR" sz="3200" dirty="0" smtClean="0">
                <a:latin typeface="Cursive standard" pitchFamily="2" charset="0"/>
              </a:rPr>
              <a:t>e ²sui$ ²une ²belle ²princesse.</a:t>
            </a:r>
          </a:p>
          <a:p>
            <a:r>
              <a:rPr lang="fr-FR" sz="3200" dirty="0" smtClean="0">
                <a:latin typeface="Script cole" panose="00000400000000000000" pitchFamily="2" charset="0"/>
              </a:rPr>
              <a:t>L</a:t>
            </a:r>
            <a:r>
              <a:rPr lang="fr-FR" sz="3200" dirty="0" smtClean="0">
                <a:latin typeface="Cursive standard" pitchFamily="2" charset="0"/>
              </a:rPr>
              <a:t>a ²sorcière m’a ²jeté ²un ²sort. </a:t>
            </a:r>
            <a:r>
              <a:rPr lang="fr-FR" sz="3200" dirty="0" smtClean="0">
                <a:latin typeface="Script cole" panose="00000400000000000000" pitchFamily="2" charset="0"/>
              </a:rPr>
              <a:t>J</a:t>
            </a:r>
            <a:r>
              <a:rPr lang="fr-FR" sz="3200" dirty="0" smtClean="0">
                <a:latin typeface="Cursive standard" pitchFamily="2" charset="0"/>
              </a:rPr>
              <a:t>e me ²suis endormie ²jusqu’à ²l’arrivée de mon ²prince.</a:t>
            </a:r>
          </a:p>
          <a:p>
            <a:r>
              <a:rPr lang="fr-FR" sz="3200" dirty="0" smtClean="0">
                <a:latin typeface="Script cole" panose="00000400000000000000" pitchFamily="2" charset="0"/>
              </a:rPr>
              <a:t>Q</a:t>
            </a:r>
            <a:r>
              <a:rPr lang="fr-FR" sz="3200" dirty="0" smtClean="0">
                <a:latin typeface="Cursive standard" pitchFamily="2" charset="0"/>
              </a:rPr>
              <a:t>ui ²sui$-²je ?</a:t>
            </a:r>
            <a:endParaRPr lang="fr-FR" sz="3200" dirty="0">
              <a:latin typeface="Cursive standard" pitchFamily="2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7690" y="4521094"/>
            <a:ext cx="737781" cy="115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233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5516510" y="6588943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19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213129" y="6574259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18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62124" y="6574259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65000"/>
                  </a:schemeClr>
                </a:solidFill>
                <a:latin typeface="Script cole" panose="00000400000000000000" pitchFamily="2" charset="0"/>
              </a:rPr>
              <a:t>17</a:t>
            </a:r>
            <a:endParaRPr lang="fr-FR" sz="4400" b="1" dirty="0">
              <a:solidFill>
                <a:schemeClr val="bg1">
                  <a:lumMod val="65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75873" y="180231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188663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62124" y="180231"/>
            <a:ext cx="5040560" cy="7237016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06140" y="1718047"/>
            <a:ext cx="4752528" cy="40068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59" y="297503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17545" y="276662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5634732" y="1718047"/>
            <a:ext cx="4752528" cy="40068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59200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57" y="1810859"/>
            <a:ext cx="1209187" cy="63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1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8" r="67770" b="12170"/>
          <a:stretch/>
        </p:blipFill>
        <p:spPr bwMode="auto">
          <a:xfrm>
            <a:off x="906053" y="925871"/>
            <a:ext cx="1076865" cy="792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12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87" r="41607" b="17174"/>
          <a:stretch/>
        </p:blipFill>
        <p:spPr bwMode="auto">
          <a:xfrm>
            <a:off x="5831284" y="1041746"/>
            <a:ext cx="1844637" cy="474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2065800" y="1030003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18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622738" y="1104398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19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47" name="Picture 15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0" r="59194" b="18528"/>
          <a:stretch/>
        </p:blipFill>
        <p:spPr bwMode="auto">
          <a:xfrm>
            <a:off x="3049393" y="758242"/>
            <a:ext cx="1368152" cy="682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15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0" r="59194" b="18528"/>
          <a:stretch/>
        </p:blipFill>
        <p:spPr bwMode="auto">
          <a:xfrm>
            <a:off x="8518008" y="864340"/>
            <a:ext cx="1368152" cy="682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16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8" r="13515"/>
          <a:stretch/>
        </p:blipFill>
        <p:spPr bwMode="auto">
          <a:xfrm>
            <a:off x="5700887" y="1830372"/>
            <a:ext cx="1233279" cy="108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" name="Picture 2" descr="http://focus.tv5monde.com/expressions-imagees/wp-content/uploads/sites/148/2016/12/montersursesgrandschevaux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54" r="9482"/>
          <a:stretch/>
        </p:blipFill>
        <p:spPr bwMode="auto">
          <a:xfrm>
            <a:off x="6927037" y="2269227"/>
            <a:ext cx="3181941" cy="3077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Rectangle 50"/>
          <p:cNvSpPr/>
          <p:nvPr/>
        </p:nvSpPr>
        <p:spPr>
          <a:xfrm>
            <a:off x="306140" y="5957843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/>
          <p:cNvSpPr/>
          <p:nvPr/>
        </p:nvSpPr>
        <p:spPr>
          <a:xfrm>
            <a:off x="2831914" y="5960138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4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79" y="5902907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Rectangle 54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6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1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1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442" y="5812690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Rectangle 58"/>
          <p:cNvSpPr/>
          <p:nvPr/>
        </p:nvSpPr>
        <p:spPr>
          <a:xfrm>
            <a:off x="5633387" y="5502420"/>
            <a:ext cx="473786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source : http://urlz.fr/7unA  -  Monter sur ses grands chevaux</a:t>
            </a:r>
            <a:endParaRPr lang="fr-FR" sz="800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102" y="1887791"/>
            <a:ext cx="2492425" cy="2180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ZoneTexte 59"/>
          <p:cNvSpPr txBox="1"/>
          <p:nvPr/>
        </p:nvSpPr>
        <p:spPr>
          <a:xfrm>
            <a:off x="450156" y="4302091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Script cole" panose="00000400000000000000" pitchFamily="2" charset="0"/>
              </a:rPr>
              <a:t>I</a:t>
            </a:r>
            <a:r>
              <a:rPr lang="fr-FR" sz="2400" dirty="0" smtClean="0">
                <a:latin typeface="Cursive standard" pitchFamily="2" charset="0"/>
              </a:rPr>
              <a:t>l ²reste 3 oiseaux ²sur ²la ²branche mais 4 ²se ²sont déjà envolé$.</a:t>
            </a:r>
          </a:p>
          <a:p>
            <a:r>
              <a:rPr lang="fr-FR" sz="2400" dirty="0" smtClean="0">
                <a:latin typeface="Script cole" panose="00000400000000000000" pitchFamily="2" charset="0"/>
              </a:rPr>
              <a:t>C</a:t>
            </a:r>
            <a:r>
              <a:rPr lang="fr-FR" sz="2400" dirty="0" smtClean="0">
                <a:latin typeface="Cursive standard" pitchFamily="2" charset="0"/>
              </a:rPr>
              <a:t>ombien y en avait-²il avant ?</a:t>
            </a:r>
            <a:endParaRPr lang="fr-FR" sz="2400" dirty="0">
              <a:latin typeface="Cursive standar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86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5516510" y="6588943"/>
            <a:ext cx="1008112" cy="828304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7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213129" y="6574259"/>
            <a:ext cx="1008112" cy="828304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6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62124" y="6574259"/>
            <a:ext cx="1008112" cy="828304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65000"/>
                  </a:schemeClr>
                </a:solidFill>
                <a:latin typeface="Script cole" panose="00000400000000000000" pitchFamily="2" charset="0"/>
              </a:rPr>
              <a:t>5</a:t>
            </a:r>
            <a:endParaRPr lang="fr-FR" sz="4400" b="1" dirty="0">
              <a:solidFill>
                <a:schemeClr val="bg1">
                  <a:lumMod val="65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75873" y="180231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188663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62124" y="180231"/>
            <a:ext cx="5040560" cy="7237016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59" y="297503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17545" y="276662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59200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8" r="67770" b="12170"/>
          <a:stretch/>
        </p:blipFill>
        <p:spPr bwMode="auto">
          <a:xfrm>
            <a:off x="647853" y="977005"/>
            <a:ext cx="973389" cy="716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87" r="41607" b="17174"/>
          <a:stretch/>
        </p:blipFill>
        <p:spPr bwMode="auto">
          <a:xfrm>
            <a:off x="5831284" y="1041746"/>
            <a:ext cx="1844637" cy="474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59" y="1816843"/>
            <a:ext cx="1209187" cy="63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Rectangle 50"/>
          <p:cNvSpPr/>
          <p:nvPr/>
        </p:nvSpPr>
        <p:spPr>
          <a:xfrm>
            <a:off x="1909274" y="1030003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6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52" name="Picture 5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90" r="37434"/>
          <a:stretch/>
        </p:blipFill>
        <p:spPr bwMode="auto">
          <a:xfrm>
            <a:off x="2757797" y="841884"/>
            <a:ext cx="1896915" cy="73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" name="Rectangle 52"/>
          <p:cNvSpPr/>
          <p:nvPr/>
        </p:nvSpPr>
        <p:spPr>
          <a:xfrm>
            <a:off x="7594306" y="1104398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7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54" name="Picture 5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90" r="37434"/>
          <a:stretch/>
        </p:blipFill>
        <p:spPr bwMode="auto">
          <a:xfrm>
            <a:off x="8315750" y="894138"/>
            <a:ext cx="1951433" cy="755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Rectangle 54"/>
          <p:cNvSpPr/>
          <p:nvPr/>
        </p:nvSpPr>
        <p:spPr>
          <a:xfrm>
            <a:off x="306140" y="1719934"/>
            <a:ext cx="4752528" cy="400491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Rectangle 55"/>
          <p:cNvSpPr/>
          <p:nvPr/>
        </p:nvSpPr>
        <p:spPr>
          <a:xfrm>
            <a:off x="5634732" y="1719934"/>
            <a:ext cx="4752528" cy="400491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8" b="895"/>
          <a:stretch/>
        </p:blipFill>
        <p:spPr bwMode="auto">
          <a:xfrm>
            <a:off x="1909274" y="1884868"/>
            <a:ext cx="3053761" cy="2324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ZoneTexte 60"/>
          <p:cNvSpPr txBox="1"/>
          <p:nvPr/>
        </p:nvSpPr>
        <p:spPr>
          <a:xfrm>
            <a:off x="462483" y="4325260"/>
            <a:ext cx="43478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Script cole" panose="00000400000000000000" pitchFamily="2" charset="0"/>
              </a:rPr>
              <a:t>V</a:t>
            </a:r>
            <a:r>
              <a:rPr lang="fr-FR" sz="2800" dirty="0" smtClean="0">
                <a:latin typeface="Cursive standard" pitchFamily="2" charset="0"/>
              </a:rPr>
              <a:t>oici 3 chevaux.   </a:t>
            </a:r>
            <a:br>
              <a:rPr lang="fr-FR" sz="2800" dirty="0" smtClean="0">
                <a:latin typeface="Cursive standard" pitchFamily="2" charset="0"/>
              </a:rPr>
            </a:br>
            <a:r>
              <a:rPr lang="fr-FR" sz="2800" dirty="0" smtClean="0">
                <a:latin typeface="Script cole" panose="00000400000000000000" pitchFamily="2" charset="0"/>
              </a:rPr>
              <a:t>C</a:t>
            </a:r>
            <a:r>
              <a:rPr lang="fr-FR" sz="2800" dirty="0" smtClean="0">
                <a:latin typeface="Cursive standard" pitchFamily="2" charset="0"/>
              </a:rPr>
              <a:t>ombien y a-t-il de pattes </a:t>
            </a:r>
          </a:p>
          <a:p>
            <a:r>
              <a:rPr lang="fr-FR" sz="2800" dirty="0" smtClean="0">
                <a:latin typeface="Cursive standard" pitchFamily="2" charset="0"/>
              </a:rPr>
              <a:t>en tout ?</a:t>
            </a:r>
            <a:endParaRPr lang="fr-FR" sz="2800" dirty="0">
              <a:latin typeface="Cursive standard" pitchFamily="2" charset="0"/>
            </a:endParaRPr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9" r="10558"/>
          <a:stretch/>
        </p:blipFill>
        <p:spPr bwMode="auto">
          <a:xfrm>
            <a:off x="6317526" y="2055515"/>
            <a:ext cx="3561121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8" r="13515"/>
          <a:stretch/>
        </p:blipFill>
        <p:spPr bwMode="auto">
          <a:xfrm>
            <a:off x="5700887" y="1819624"/>
            <a:ext cx="1233279" cy="108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5633387" y="5502420"/>
            <a:ext cx="473786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source : http://urlz.fr/7unA  -  Tomber dans les pommes</a:t>
            </a:r>
            <a:endParaRPr lang="fr-FR" sz="800" dirty="0"/>
          </a:p>
        </p:txBody>
      </p:sp>
      <p:sp>
        <p:nvSpPr>
          <p:cNvPr id="64" name="ZoneTexte 63"/>
          <p:cNvSpPr txBox="1"/>
          <p:nvPr/>
        </p:nvSpPr>
        <p:spPr>
          <a:xfrm>
            <a:off x="3407891" y="7003095"/>
            <a:ext cx="1645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  <a:latin typeface="Cursive standard" pitchFamily="2" charset="0"/>
              </a:rPr>
              <a:t>… </a:t>
            </a:r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C</a:t>
            </a:r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  <a:latin typeface="Cursive standard" pitchFamily="2" charset="0"/>
              </a:rPr>
              <a:t>endrillon</a:t>
            </a:r>
            <a:endParaRPr lang="fr-FR" sz="1200" dirty="0">
              <a:solidFill>
                <a:schemeClr val="bg1">
                  <a:lumMod val="50000"/>
                </a:schemeClr>
              </a:solidFill>
              <a:latin typeface="Cursive standard" pitchFamily="2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06140" y="5957843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65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66"/>
          <p:cNvSpPr/>
          <p:nvPr/>
        </p:nvSpPr>
        <p:spPr>
          <a:xfrm>
            <a:off x="2831914" y="5960138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8" name="Picture 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79" y="5902907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Rectangle 68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0" name="Picture 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Picture 1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1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442" y="5812690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074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2282652" y="6588944"/>
            <a:ext cx="1008112" cy="828304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10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62124" y="6588944"/>
            <a:ext cx="1008112" cy="828304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65000"/>
                  </a:schemeClr>
                </a:solidFill>
                <a:latin typeface="Script cole" panose="00000400000000000000" pitchFamily="2" charset="0"/>
              </a:rPr>
              <a:t>8</a:t>
            </a:r>
            <a:endParaRPr lang="fr-FR" sz="4400" b="1" dirty="0">
              <a:solidFill>
                <a:schemeClr val="bg1">
                  <a:lumMod val="65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490716" y="6588944"/>
            <a:ext cx="1008112" cy="828304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11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213129" y="6588944"/>
            <a:ext cx="1008112" cy="828304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65000"/>
                  </a:schemeClr>
                </a:solidFill>
                <a:latin typeface="Script cole" panose="00000400000000000000" pitchFamily="2" charset="0"/>
              </a:rPr>
              <a:t>9</a:t>
            </a:r>
            <a:endParaRPr lang="fr-FR" sz="4400" b="1" dirty="0">
              <a:solidFill>
                <a:schemeClr val="bg1">
                  <a:lumMod val="65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75873" y="180231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188663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62124" y="180231"/>
            <a:ext cx="5040560" cy="7237016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39800" y="1718047"/>
            <a:ext cx="4752528" cy="40068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59" y="297503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17545" y="276662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5634732" y="1718047"/>
            <a:ext cx="4752528" cy="40068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297503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66716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Rectangle 43"/>
          <p:cNvSpPr/>
          <p:nvPr/>
        </p:nvSpPr>
        <p:spPr>
          <a:xfrm>
            <a:off x="1951246" y="1101406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10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45" name="Picture 7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040"/>
          <a:stretch/>
        </p:blipFill>
        <p:spPr bwMode="auto">
          <a:xfrm>
            <a:off x="689825" y="755992"/>
            <a:ext cx="1189413" cy="91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10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34" r="58660"/>
          <a:stretch/>
        </p:blipFill>
        <p:spPr bwMode="auto">
          <a:xfrm>
            <a:off x="6018417" y="981184"/>
            <a:ext cx="1349616" cy="66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90" r="37434"/>
          <a:stretch/>
        </p:blipFill>
        <p:spPr bwMode="auto">
          <a:xfrm>
            <a:off x="2799769" y="913287"/>
            <a:ext cx="1896915" cy="73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Rectangle 47"/>
          <p:cNvSpPr/>
          <p:nvPr/>
        </p:nvSpPr>
        <p:spPr>
          <a:xfrm>
            <a:off x="7368033" y="1085161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11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49" name="Picture 5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90" r="37434"/>
          <a:stretch/>
        </p:blipFill>
        <p:spPr bwMode="auto">
          <a:xfrm>
            <a:off x="8136717" y="896016"/>
            <a:ext cx="1896915" cy="73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66" y="1782851"/>
            <a:ext cx="646690" cy="942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ZoneTexte 50"/>
          <p:cNvSpPr txBox="1"/>
          <p:nvPr/>
        </p:nvSpPr>
        <p:spPr>
          <a:xfrm>
            <a:off x="551329" y="2253961"/>
            <a:ext cx="44028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latin typeface="Cursive standard" pitchFamily="2" charset="0"/>
              </a:rPr>
              <a:t>	</a:t>
            </a:r>
            <a:r>
              <a:rPr lang="fr-FR" sz="4800" dirty="0" smtClean="0">
                <a:latin typeface="Script cole" panose="00000400000000000000" pitchFamily="2" charset="0"/>
              </a:rPr>
              <a:t>Q</a:t>
            </a:r>
            <a:r>
              <a:rPr lang="fr-FR" sz="4800" dirty="0" smtClean="0">
                <a:latin typeface="Cursive standard" pitchFamily="2" charset="0"/>
              </a:rPr>
              <a:t>uelle monnaie ²utilisent ²le$ ²poisson$ ?</a:t>
            </a:r>
            <a:endParaRPr lang="fr-FR" sz="4800" dirty="0">
              <a:latin typeface="Cursive standard" pitchFamily="2" charset="0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8741700" y="6999995"/>
            <a:ext cx="1645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  <a:latin typeface="Cursive standard" pitchFamily="2" charset="0"/>
              </a:rPr>
              <a:t>… le$ ²sou$ marin$</a:t>
            </a:r>
            <a:endParaRPr lang="fr-FR" sz="1200" dirty="0">
              <a:solidFill>
                <a:schemeClr val="bg1">
                  <a:lumMod val="50000"/>
                </a:schemeClr>
              </a:solidFill>
              <a:latin typeface="Cursive standard" pitchFamily="2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07846" y="4356695"/>
            <a:ext cx="2135407" cy="1231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4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0000"/>
          <a:stretch/>
        </p:blipFill>
        <p:spPr bwMode="auto">
          <a:xfrm>
            <a:off x="5767936" y="1799346"/>
            <a:ext cx="774619" cy="774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ZoneTexte 53"/>
          <p:cNvSpPr txBox="1"/>
          <p:nvPr/>
        </p:nvSpPr>
        <p:spPr>
          <a:xfrm>
            <a:off x="5776309" y="2577608"/>
            <a:ext cx="44913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Script cole" panose="00000400000000000000" pitchFamily="2" charset="0"/>
              </a:rPr>
              <a:t>J</a:t>
            </a:r>
            <a:r>
              <a:rPr lang="fr-FR" sz="3200" dirty="0" smtClean="0">
                <a:latin typeface="Cursive standard" pitchFamily="2" charset="0"/>
              </a:rPr>
              <a:t>e ²sui$ ²un ²petit garçon ²trè$ malin.</a:t>
            </a:r>
          </a:p>
          <a:p>
            <a:r>
              <a:rPr lang="fr-FR" sz="3200" dirty="0" smtClean="0">
                <a:latin typeface="Script cole" panose="00000400000000000000" pitchFamily="2" charset="0"/>
              </a:rPr>
              <a:t>J</a:t>
            </a:r>
            <a:r>
              <a:rPr lang="fr-FR" sz="3200" dirty="0" smtClean="0">
                <a:latin typeface="Cursive standard" pitchFamily="2" charset="0"/>
              </a:rPr>
              <a:t>’ai 6 ²frère$</a:t>
            </a:r>
          </a:p>
          <a:p>
            <a:r>
              <a:rPr lang="fr-FR" sz="3200" dirty="0" smtClean="0">
                <a:latin typeface="Script cole" panose="00000400000000000000" pitchFamily="2" charset="0"/>
              </a:rPr>
              <a:t>J</a:t>
            </a:r>
            <a:r>
              <a:rPr lang="fr-FR" sz="3200" dirty="0" smtClean="0">
                <a:latin typeface="Cursive standard" pitchFamily="2" charset="0"/>
              </a:rPr>
              <a:t>’ai ²utilisé mon ²pain ²pour retrouver mon chemin </a:t>
            </a:r>
          </a:p>
          <a:p>
            <a:r>
              <a:rPr lang="fr-FR" sz="3200" dirty="0" smtClean="0">
                <a:latin typeface="Script cole" panose="00000400000000000000" pitchFamily="2" charset="0"/>
              </a:rPr>
              <a:t>Q</a:t>
            </a:r>
            <a:r>
              <a:rPr lang="fr-FR" sz="3200" dirty="0" smtClean="0">
                <a:latin typeface="Cursive standard" pitchFamily="2" charset="0"/>
              </a:rPr>
              <a:t>ui ²sui$-²je ? </a:t>
            </a:r>
            <a:endParaRPr lang="fr-FR" sz="3200" dirty="0">
              <a:latin typeface="Cursive standard" pitchFamily="2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06140" y="5957843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Rectangle 55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 56"/>
          <p:cNvSpPr/>
          <p:nvPr/>
        </p:nvSpPr>
        <p:spPr>
          <a:xfrm>
            <a:off x="2831914" y="5960138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8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79" y="5902907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Rectangle 58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0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1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1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442" y="5812690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99"/>
          <a:stretch/>
        </p:blipFill>
        <p:spPr bwMode="auto">
          <a:xfrm>
            <a:off x="8929326" y="5016015"/>
            <a:ext cx="1125516" cy="534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687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5516510" y="6588943"/>
            <a:ext cx="1008112" cy="828304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14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213129" y="6574259"/>
            <a:ext cx="1008112" cy="828304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13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62124" y="6574259"/>
            <a:ext cx="1008112" cy="828304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65000"/>
                  </a:schemeClr>
                </a:solidFill>
                <a:latin typeface="Script cole" panose="00000400000000000000" pitchFamily="2" charset="0"/>
              </a:rPr>
              <a:t>12</a:t>
            </a:r>
            <a:endParaRPr lang="fr-FR" sz="4400" b="1" dirty="0">
              <a:solidFill>
                <a:schemeClr val="bg1">
                  <a:lumMod val="65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75873" y="180231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188663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62124" y="180231"/>
            <a:ext cx="5040560" cy="7237016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78159" y="1718047"/>
            <a:ext cx="4752528" cy="40068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59" y="297503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17545" y="276662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5634732" y="1693061"/>
            <a:ext cx="4752528" cy="403178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59200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1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8" r="67770" b="12170"/>
          <a:stretch/>
        </p:blipFill>
        <p:spPr bwMode="auto">
          <a:xfrm>
            <a:off x="647853" y="977005"/>
            <a:ext cx="973389" cy="716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12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87" r="41607" b="17174"/>
          <a:stretch/>
        </p:blipFill>
        <p:spPr bwMode="auto">
          <a:xfrm>
            <a:off x="5831284" y="1041746"/>
            <a:ext cx="1844637" cy="474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1909274" y="1030003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13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41" name="Picture 5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90" r="37434"/>
          <a:stretch/>
        </p:blipFill>
        <p:spPr bwMode="auto">
          <a:xfrm>
            <a:off x="2757797" y="841884"/>
            <a:ext cx="1896915" cy="73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7594306" y="1104398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14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46" name="Picture 5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90" r="37434"/>
          <a:stretch/>
        </p:blipFill>
        <p:spPr bwMode="auto">
          <a:xfrm>
            <a:off x="8315750" y="894138"/>
            <a:ext cx="1951433" cy="755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22" t="-1807" r="9439" b="1807"/>
          <a:stretch/>
        </p:blipFill>
        <p:spPr bwMode="auto">
          <a:xfrm>
            <a:off x="6463215" y="1867590"/>
            <a:ext cx="3394582" cy="3654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16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8" r="13515"/>
          <a:stretch/>
        </p:blipFill>
        <p:spPr bwMode="auto">
          <a:xfrm>
            <a:off x="5700887" y="1819624"/>
            <a:ext cx="1233279" cy="108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Rectangle 48"/>
          <p:cNvSpPr/>
          <p:nvPr/>
        </p:nvSpPr>
        <p:spPr>
          <a:xfrm>
            <a:off x="5633387" y="5502420"/>
            <a:ext cx="473786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source : http://urlz.fr/7unA  -  Se tenir à carreaux</a:t>
            </a:r>
            <a:endParaRPr lang="fr-FR" sz="800" dirty="0"/>
          </a:p>
        </p:txBody>
      </p:sp>
      <p:pic>
        <p:nvPicPr>
          <p:cNvPr id="50" name="Picture 1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59" y="1816843"/>
            <a:ext cx="1209187" cy="63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17" y="2772519"/>
            <a:ext cx="1325259" cy="1296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167" y="1826865"/>
            <a:ext cx="1325259" cy="1296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357" y="2422541"/>
            <a:ext cx="1325259" cy="1296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284" y="3150359"/>
            <a:ext cx="1325259" cy="1296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llipse 1"/>
          <p:cNvSpPr/>
          <p:nvPr/>
        </p:nvSpPr>
        <p:spPr>
          <a:xfrm>
            <a:off x="1163831" y="3436415"/>
            <a:ext cx="216024" cy="216024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Ellipse 53"/>
          <p:cNvSpPr/>
          <p:nvPr/>
        </p:nvSpPr>
        <p:spPr>
          <a:xfrm>
            <a:off x="799443" y="3296890"/>
            <a:ext cx="216024" cy="216024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/>
          <p:cNvSpPr/>
          <p:nvPr/>
        </p:nvSpPr>
        <p:spPr>
          <a:xfrm>
            <a:off x="880923" y="3635510"/>
            <a:ext cx="216024" cy="21602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ZoneTexte 55"/>
          <p:cNvSpPr txBox="1"/>
          <p:nvPr/>
        </p:nvSpPr>
        <p:spPr>
          <a:xfrm>
            <a:off x="311634" y="4512095"/>
            <a:ext cx="47129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>
                <a:latin typeface="Script cole" panose="00000400000000000000" pitchFamily="2" charset="0"/>
              </a:rPr>
              <a:t>T</a:t>
            </a:r>
            <a:r>
              <a:rPr lang="fr-FR" sz="2400" dirty="0" err="1" smtClean="0">
                <a:latin typeface="Cursive standard" pitchFamily="2" charset="0"/>
              </a:rPr>
              <a:t>ou</a:t>
            </a:r>
            <a:r>
              <a:rPr lang="fr-FR" sz="2400" dirty="0" smtClean="0">
                <a:latin typeface="Cursive standard" pitchFamily="2" charset="0"/>
              </a:rPr>
              <a:t>$ ²le$ ²sac$ contiennent ²le même nombre de bille$. </a:t>
            </a:r>
          </a:p>
          <a:p>
            <a:r>
              <a:rPr lang="fr-FR" sz="2400" dirty="0" smtClean="0">
                <a:latin typeface="Script cole" panose="00000400000000000000" pitchFamily="2" charset="0"/>
              </a:rPr>
              <a:t>C</a:t>
            </a:r>
            <a:r>
              <a:rPr lang="fr-FR" sz="2400" dirty="0" smtClean="0">
                <a:latin typeface="Cursive standard" pitchFamily="2" charset="0"/>
              </a:rPr>
              <a:t>ombien y a-t-il de ²bille$ en tout ?</a:t>
            </a:r>
            <a:endParaRPr lang="fr-FR" sz="2400" dirty="0">
              <a:latin typeface="Cursive standard" pitchFamily="2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306140" y="5957843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Rectangle 57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58"/>
          <p:cNvSpPr/>
          <p:nvPr/>
        </p:nvSpPr>
        <p:spPr>
          <a:xfrm>
            <a:off x="2831914" y="5960138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0" name="Picture 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79" y="5902907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Rectangle 60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2" name="Picture 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1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Picture 1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442" y="5812690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778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1213129" y="6588944"/>
            <a:ext cx="1008112" cy="828304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65000"/>
                  </a:schemeClr>
                </a:solidFill>
                <a:latin typeface="Script cole" panose="00000400000000000000" pitchFamily="2" charset="0"/>
              </a:rPr>
              <a:t>16</a:t>
            </a:r>
            <a:endParaRPr lang="fr-FR" sz="4400" b="1" dirty="0">
              <a:solidFill>
                <a:schemeClr val="bg1">
                  <a:lumMod val="65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62124" y="6588944"/>
            <a:ext cx="1008112" cy="828304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65000"/>
                  </a:schemeClr>
                </a:solidFill>
                <a:latin typeface="Script cole" panose="00000400000000000000" pitchFamily="2" charset="0"/>
              </a:rPr>
              <a:t>15</a:t>
            </a:r>
            <a:endParaRPr lang="fr-FR" sz="4400" b="1" dirty="0">
              <a:solidFill>
                <a:schemeClr val="bg1">
                  <a:lumMod val="65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490716" y="6588944"/>
            <a:ext cx="1008112" cy="828304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18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286267" y="6588943"/>
            <a:ext cx="1008112" cy="828304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17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75873" y="180231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188663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62124" y="180231"/>
            <a:ext cx="5040560" cy="7237016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06140" y="1727802"/>
            <a:ext cx="4752528" cy="399704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59" y="297503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17545" y="276662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5634732" y="1720199"/>
            <a:ext cx="4752528" cy="40068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297503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66716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80" y="1782852"/>
            <a:ext cx="646690" cy="942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0000"/>
          <a:stretch/>
        </p:blipFill>
        <p:spPr bwMode="auto">
          <a:xfrm>
            <a:off x="5750133" y="1809145"/>
            <a:ext cx="774619" cy="774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ectangle 40"/>
          <p:cNvSpPr/>
          <p:nvPr/>
        </p:nvSpPr>
        <p:spPr>
          <a:xfrm>
            <a:off x="1951246" y="1101406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17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42" name="Picture 7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040"/>
          <a:stretch/>
        </p:blipFill>
        <p:spPr bwMode="auto">
          <a:xfrm>
            <a:off x="689825" y="755992"/>
            <a:ext cx="1189413" cy="91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10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34" r="58660"/>
          <a:stretch/>
        </p:blipFill>
        <p:spPr bwMode="auto">
          <a:xfrm>
            <a:off x="6018417" y="981184"/>
            <a:ext cx="1349616" cy="66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90" r="37434"/>
          <a:stretch/>
        </p:blipFill>
        <p:spPr bwMode="auto">
          <a:xfrm>
            <a:off x="2799769" y="913287"/>
            <a:ext cx="1896915" cy="73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Rectangle 44"/>
          <p:cNvSpPr/>
          <p:nvPr/>
        </p:nvSpPr>
        <p:spPr>
          <a:xfrm>
            <a:off x="7368033" y="1085161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18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46" name="Picture 5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90" r="37434"/>
          <a:stretch/>
        </p:blipFill>
        <p:spPr bwMode="auto">
          <a:xfrm>
            <a:off x="8136717" y="896016"/>
            <a:ext cx="1896915" cy="73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ZoneTexte 46"/>
          <p:cNvSpPr txBox="1"/>
          <p:nvPr/>
        </p:nvSpPr>
        <p:spPr>
          <a:xfrm>
            <a:off x="450156" y="2253961"/>
            <a:ext cx="460851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latin typeface="Cursive standard" pitchFamily="2" charset="0"/>
              </a:rPr>
              <a:t>	</a:t>
            </a:r>
            <a:r>
              <a:rPr lang="fr-FR" sz="4400" dirty="0" smtClean="0">
                <a:latin typeface="Cursive standard" pitchFamily="2" charset="0"/>
              </a:rPr>
              <a:t>Quelle$ ²sont ²le$ deux ²sœur$ qui ont ²la meilleure </a:t>
            </a:r>
          </a:p>
          <a:p>
            <a:r>
              <a:rPr lang="fr-FR" sz="4400" dirty="0" smtClean="0">
                <a:latin typeface="Cursive standard" pitchFamily="2" charset="0"/>
              </a:rPr>
              <a:t>vue ?</a:t>
            </a:r>
            <a:endParaRPr lang="fr-FR" sz="4400" dirty="0">
              <a:latin typeface="Cursive standard" pitchFamily="2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470" y="3924647"/>
            <a:ext cx="1392538" cy="171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ZoneTexte 47"/>
          <p:cNvSpPr txBox="1"/>
          <p:nvPr/>
        </p:nvSpPr>
        <p:spPr>
          <a:xfrm>
            <a:off x="8741700" y="6999995"/>
            <a:ext cx="1645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  <a:latin typeface="Cursive standard" pitchFamily="2" charset="0"/>
              </a:rPr>
              <a:t>… ²le$ ²soeur$ ²jumelle$</a:t>
            </a:r>
            <a:endParaRPr lang="fr-FR" sz="1200" dirty="0">
              <a:solidFill>
                <a:schemeClr val="bg1">
                  <a:lumMod val="50000"/>
                </a:schemeClr>
              </a:solidFill>
              <a:latin typeface="Cursive standard" pitchFamily="2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06140" y="5957843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 49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50"/>
          <p:cNvSpPr/>
          <p:nvPr/>
        </p:nvSpPr>
        <p:spPr>
          <a:xfrm>
            <a:off x="2831914" y="5960138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2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79" y="5902907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Rectangle 52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4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1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1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442" y="5812690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ZoneTexte 56"/>
          <p:cNvSpPr txBox="1"/>
          <p:nvPr/>
        </p:nvSpPr>
        <p:spPr>
          <a:xfrm>
            <a:off x="5776308" y="2577608"/>
            <a:ext cx="461095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Script cole" panose="00000400000000000000" pitchFamily="2" charset="0"/>
              </a:rPr>
              <a:t>J</a:t>
            </a:r>
            <a:r>
              <a:rPr lang="fr-FR" sz="3200" dirty="0" smtClean="0">
                <a:latin typeface="Cursive standard" pitchFamily="2" charset="0"/>
              </a:rPr>
              <a:t>e ²sui$ ²blonde</a:t>
            </a:r>
            <a:r>
              <a:rPr lang="fr-FR" sz="3200" dirty="0" smtClean="0">
                <a:latin typeface="Script cole" panose="00000400000000000000" pitchFamily="2" charset="0"/>
              </a:rPr>
              <a:t>.</a:t>
            </a:r>
          </a:p>
          <a:p>
            <a:r>
              <a:rPr lang="fr-FR" sz="3200" dirty="0" smtClean="0">
                <a:latin typeface="Script cole" panose="00000400000000000000" pitchFamily="2" charset="0"/>
              </a:rPr>
              <a:t>J</a:t>
            </a:r>
            <a:r>
              <a:rPr lang="fr-FR" sz="3200" dirty="0" smtClean="0">
                <a:latin typeface="Cursive standard" pitchFamily="2" charset="0"/>
              </a:rPr>
              <a:t>e ²sui$ ²rentrée dan$ ²une maison ²inconnue.</a:t>
            </a:r>
          </a:p>
          <a:p>
            <a:r>
              <a:rPr lang="fr-FR" sz="3200" dirty="0" smtClean="0">
                <a:latin typeface="Script cole" panose="00000400000000000000" pitchFamily="2" charset="0"/>
              </a:rPr>
              <a:t>J</a:t>
            </a:r>
            <a:r>
              <a:rPr lang="fr-FR" sz="3200" dirty="0" smtClean="0">
                <a:latin typeface="Cursive standard" pitchFamily="2" charset="0"/>
              </a:rPr>
              <a:t>’ai mangé dan$ ²le$ 3 ²bol$.</a:t>
            </a:r>
          </a:p>
          <a:p>
            <a:r>
              <a:rPr lang="fr-FR" sz="3200" dirty="0" smtClean="0">
                <a:latin typeface="Script cole" panose="00000400000000000000" pitchFamily="2" charset="0"/>
              </a:rPr>
              <a:t>J</a:t>
            </a:r>
            <a:r>
              <a:rPr lang="fr-FR" sz="3200" dirty="0" smtClean="0">
                <a:latin typeface="Cursive standard" pitchFamily="2" charset="0"/>
              </a:rPr>
              <a:t>e me ²sui$ endormie.</a:t>
            </a:r>
          </a:p>
          <a:p>
            <a:r>
              <a:rPr lang="fr-FR" sz="3200" dirty="0" smtClean="0">
                <a:latin typeface="Script cole" panose="00000400000000000000" pitchFamily="2" charset="0"/>
              </a:rPr>
              <a:t>Q</a:t>
            </a:r>
            <a:r>
              <a:rPr lang="fr-FR" sz="3200" dirty="0" smtClean="0">
                <a:latin typeface="Cursive standard" pitchFamily="2" charset="0"/>
              </a:rPr>
              <a:t>ui ²sui$-²je ?</a:t>
            </a:r>
            <a:endParaRPr lang="fr-FR" sz="3200" dirty="0">
              <a:latin typeface="Cursive standard" pitchFamily="2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7422" y="4770242"/>
            <a:ext cx="1034085" cy="788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233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5516510" y="6588943"/>
            <a:ext cx="1008112" cy="828304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21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213129" y="6574259"/>
            <a:ext cx="1008112" cy="828304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20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62124" y="6574259"/>
            <a:ext cx="1008112" cy="828304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65000"/>
                  </a:schemeClr>
                </a:solidFill>
                <a:latin typeface="Script cole" panose="00000400000000000000" pitchFamily="2" charset="0"/>
              </a:rPr>
              <a:t>19</a:t>
            </a:r>
            <a:endParaRPr lang="fr-FR" sz="4400" b="1" dirty="0">
              <a:solidFill>
                <a:schemeClr val="bg1">
                  <a:lumMod val="65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75873" y="180231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188663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62124" y="180231"/>
            <a:ext cx="5040560" cy="7237016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33027" y="1718047"/>
            <a:ext cx="4752528" cy="40068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59" y="297503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17545" y="276662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5634732" y="1693061"/>
            <a:ext cx="4752528" cy="403178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59200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27" y="1801696"/>
            <a:ext cx="1209187" cy="63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1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8" r="67770" b="12170"/>
          <a:stretch/>
        </p:blipFill>
        <p:spPr bwMode="auto">
          <a:xfrm>
            <a:off x="647853" y="977005"/>
            <a:ext cx="973389" cy="716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12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87" r="41607" b="17174"/>
          <a:stretch/>
        </p:blipFill>
        <p:spPr bwMode="auto">
          <a:xfrm>
            <a:off x="5831284" y="1041746"/>
            <a:ext cx="1844637" cy="474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1909274" y="1030003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20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41" name="Picture 5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90" r="37434"/>
          <a:stretch/>
        </p:blipFill>
        <p:spPr bwMode="auto">
          <a:xfrm>
            <a:off x="2757797" y="841884"/>
            <a:ext cx="1896915" cy="73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7594306" y="1104398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21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46" name="Picture 5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90" r="37434"/>
          <a:stretch/>
        </p:blipFill>
        <p:spPr bwMode="auto">
          <a:xfrm>
            <a:off x="8315750" y="894138"/>
            <a:ext cx="1951433" cy="755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7" t="19231" r="10558" b="10564"/>
          <a:stretch/>
        </p:blipFill>
        <p:spPr bwMode="auto">
          <a:xfrm>
            <a:off x="6345405" y="2437494"/>
            <a:ext cx="3940690" cy="2697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8430605" y="4140671"/>
            <a:ext cx="86409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ursive standard" pitchFamily="2" charset="0"/>
              </a:rPr>
              <a:t>farine</a:t>
            </a:r>
            <a:endParaRPr lang="fr-FR" dirty="0">
              <a:latin typeface="Cursive standard" pitchFamily="2" charset="0"/>
            </a:endParaRPr>
          </a:p>
        </p:txBody>
      </p:sp>
      <p:pic>
        <p:nvPicPr>
          <p:cNvPr id="47" name="Picture 16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8" r="13515"/>
          <a:stretch/>
        </p:blipFill>
        <p:spPr bwMode="auto">
          <a:xfrm>
            <a:off x="5700887" y="1819624"/>
            <a:ext cx="1233279" cy="108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Rectangle 48"/>
          <p:cNvSpPr/>
          <p:nvPr/>
        </p:nvSpPr>
        <p:spPr>
          <a:xfrm>
            <a:off x="306140" y="5957843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 49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50"/>
          <p:cNvSpPr/>
          <p:nvPr/>
        </p:nvSpPr>
        <p:spPr>
          <a:xfrm>
            <a:off x="2831914" y="5960138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2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79" y="5902907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Rectangle 52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4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1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1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442" y="5812690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166" y="1997545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ZoneTexte 56"/>
          <p:cNvSpPr txBox="1"/>
          <p:nvPr/>
        </p:nvSpPr>
        <p:spPr>
          <a:xfrm>
            <a:off x="647853" y="4367313"/>
            <a:ext cx="42429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Script cole" panose="00000400000000000000" pitchFamily="2" charset="0"/>
              </a:rPr>
              <a:t>J</a:t>
            </a:r>
            <a:r>
              <a:rPr lang="fr-FR" sz="2400" dirty="0" smtClean="0">
                <a:latin typeface="Cursive standard" pitchFamily="2" charset="0"/>
              </a:rPr>
              <a:t>’ai 7 ²biscuits mais ²je veux en donner 3 à mon ²petit ²frère.</a:t>
            </a:r>
          </a:p>
          <a:p>
            <a:r>
              <a:rPr lang="fr-FR" sz="2400" dirty="0" smtClean="0">
                <a:latin typeface="Script cole" panose="00000400000000000000" pitchFamily="2" charset="0"/>
              </a:rPr>
              <a:t>C</a:t>
            </a:r>
            <a:r>
              <a:rPr lang="fr-FR" sz="2400" dirty="0" smtClean="0">
                <a:latin typeface="Cursive standard" pitchFamily="2" charset="0"/>
              </a:rPr>
              <a:t>ombien va-t-il m’en ²rester ?</a:t>
            </a:r>
            <a:endParaRPr lang="fr-FR" sz="2400" dirty="0">
              <a:latin typeface="Cursive standard" pitchFamily="2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5633387" y="5502420"/>
            <a:ext cx="473786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source : http://urlz.fr/7unA  -  Se faire rouler dans la farine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151286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2271088" y="6588943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24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62124" y="6588944"/>
            <a:ext cx="1008112" cy="828304"/>
          </a:xfrm>
          <a:prstGeom prst="rect">
            <a:avLst/>
          </a:prstGeom>
          <a:solidFill>
            <a:srgbClr val="FFEEB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65000"/>
                  </a:schemeClr>
                </a:solidFill>
                <a:latin typeface="Script cole" panose="00000400000000000000" pitchFamily="2" charset="0"/>
              </a:rPr>
              <a:t>22</a:t>
            </a:r>
            <a:endParaRPr lang="fr-FR" sz="4400" b="1" dirty="0">
              <a:solidFill>
                <a:schemeClr val="bg1">
                  <a:lumMod val="65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213129" y="6588944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65000"/>
                  </a:schemeClr>
                </a:solidFill>
                <a:latin typeface="Script cole" panose="00000400000000000000" pitchFamily="2" charset="0"/>
              </a:rPr>
              <a:t>23</a:t>
            </a:r>
            <a:endParaRPr lang="fr-FR" sz="4400" b="1" dirty="0">
              <a:solidFill>
                <a:schemeClr val="bg1">
                  <a:lumMod val="65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490716" y="6588944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25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75873" y="180231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188663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62124" y="180231"/>
            <a:ext cx="5040560" cy="7237016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20327" y="1718047"/>
            <a:ext cx="4752528" cy="40068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59" y="297503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17545" y="276662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5634732" y="1718047"/>
            <a:ext cx="4752528" cy="40068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297503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66716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57" y="1782852"/>
            <a:ext cx="646690" cy="942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0000"/>
          <a:stretch/>
        </p:blipFill>
        <p:spPr bwMode="auto">
          <a:xfrm>
            <a:off x="5724209" y="1808376"/>
            <a:ext cx="774619" cy="774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ectangle 40"/>
          <p:cNvSpPr/>
          <p:nvPr/>
        </p:nvSpPr>
        <p:spPr>
          <a:xfrm>
            <a:off x="1951246" y="1101406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24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42" name="Picture 7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040"/>
          <a:stretch/>
        </p:blipFill>
        <p:spPr bwMode="auto">
          <a:xfrm>
            <a:off x="689825" y="755992"/>
            <a:ext cx="1189413" cy="91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10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34" r="58660"/>
          <a:stretch/>
        </p:blipFill>
        <p:spPr bwMode="auto">
          <a:xfrm>
            <a:off x="6018417" y="981184"/>
            <a:ext cx="1349616" cy="66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90" r="37434"/>
          <a:stretch/>
        </p:blipFill>
        <p:spPr bwMode="auto">
          <a:xfrm>
            <a:off x="2799769" y="913287"/>
            <a:ext cx="1896915" cy="73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Rectangle 44"/>
          <p:cNvSpPr/>
          <p:nvPr/>
        </p:nvSpPr>
        <p:spPr>
          <a:xfrm>
            <a:off x="7368033" y="1085161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25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46" name="Picture 5"/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90" r="37434"/>
          <a:stretch/>
        </p:blipFill>
        <p:spPr bwMode="auto">
          <a:xfrm>
            <a:off x="8136717" y="896016"/>
            <a:ext cx="1896915" cy="73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ZoneTexte 46"/>
          <p:cNvSpPr txBox="1"/>
          <p:nvPr/>
        </p:nvSpPr>
        <p:spPr>
          <a:xfrm>
            <a:off x="423505" y="2195686"/>
            <a:ext cx="46085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latin typeface="Cursive standard" pitchFamily="2" charset="0"/>
              </a:rPr>
              <a:t>	</a:t>
            </a:r>
            <a:r>
              <a:rPr lang="fr-FR" sz="3200" dirty="0" smtClean="0">
                <a:latin typeface="Script cole" panose="00000400000000000000" pitchFamily="2" charset="0"/>
              </a:rPr>
              <a:t>D</a:t>
            </a:r>
            <a:r>
              <a:rPr lang="fr-FR" sz="3200" dirty="0" smtClean="0">
                <a:latin typeface="Cursive standard" pitchFamily="2" charset="0"/>
              </a:rPr>
              <a:t>eux ²pomme$ de ²terre marchent ²sur ²un ²trottoir. </a:t>
            </a:r>
            <a:r>
              <a:rPr lang="fr-FR" sz="3200" dirty="0" smtClean="0">
                <a:latin typeface="Script cole" panose="00000400000000000000" pitchFamily="2" charset="0"/>
              </a:rPr>
              <a:t>U</a:t>
            </a:r>
            <a:r>
              <a:rPr lang="fr-FR" sz="3200" dirty="0" smtClean="0">
                <a:latin typeface="Cursive standard" pitchFamily="2" charset="0"/>
              </a:rPr>
              <a:t>ne ²pomme de ²terre ²se ²fait écraser. </a:t>
            </a:r>
          </a:p>
          <a:p>
            <a:r>
              <a:rPr lang="fr-FR" sz="3200" dirty="0" smtClean="0">
                <a:latin typeface="Script cole" panose="00000400000000000000" pitchFamily="2" charset="0"/>
              </a:rPr>
              <a:t>Q</a:t>
            </a:r>
            <a:r>
              <a:rPr lang="fr-FR" sz="3200" dirty="0" smtClean="0">
                <a:latin typeface="Cursive standard" pitchFamily="2" charset="0"/>
              </a:rPr>
              <a:t>ue dit ²la deuxième ²pomme de ²terre ?</a:t>
            </a:r>
            <a:endParaRPr lang="fr-FR" sz="3200" dirty="0">
              <a:latin typeface="Cursive standard" pitchFamily="2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585" y="4232756"/>
            <a:ext cx="1502817" cy="1502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ZoneTexte 47"/>
          <p:cNvSpPr txBox="1"/>
          <p:nvPr/>
        </p:nvSpPr>
        <p:spPr>
          <a:xfrm>
            <a:off x="8741700" y="6999995"/>
            <a:ext cx="1645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  <a:latin typeface="Cursive standard" pitchFamily="2" charset="0"/>
              </a:rPr>
              <a:t>…  oh ²purée !!</a:t>
            </a:r>
            <a:endParaRPr lang="fr-FR" sz="1200" dirty="0">
              <a:solidFill>
                <a:schemeClr val="bg1">
                  <a:lumMod val="50000"/>
                </a:schemeClr>
              </a:solidFill>
              <a:latin typeface="Cursive standard" pitchFamily="2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06140" y="5957843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 49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50"/>
          <p:cNvSpPr/>
          <p:nvPr/>
        </p:nvSpPr>
        <p:spPr>
          <a:xfrm>
            <a:off x="2831914" y="5960138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2" name="Picture 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79" y="5902907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Rectangle 52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4" name="Picture 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1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1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442" y="5812690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ZoneTexte 56"/>
          <p:cNvSpPr txBox="1"/>
          <p:nvPr/>
        </p:nvSpPr>
        <p:spPr>
          <a:xfrm>
            <a:off x="5724209" y="2197953"/>
            <a:ext cx="46630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Script cole" panose="00000400000000000000" pitchFamily="2" charset="0"/>
              </a:rPr>
              <a:t>        M</a:t>
            </a:r>
            <a:r>
              <a:rPr lang="fr-FR" sz="3200" dirty="0" smtClean="0">
                <a:latin typeface="Cursive standard" pitchFamily="2" charset="0"/>
              </a:rPr>
              <a:t>a ²belle mère me déteste</a:t>
            </a:r>
            <a:r>
              <a:rPr lang="fr-FR" sz="3200" dirty="0" smtClean="0">
                <a:latin typeface="Script cole" panose="00000400000000000000" pitchFamily="2" charset="0"/>
              </a:rPr>
              <a:t>.  E</a:t>
            </a:r>
            <a:r>
              <a:rPr lang="fr-FR" sz="3200" dirty="0" smtClean="0">
                <a:latin typeface="Cursive standard" pitchFamily="2" charset="0"/>
              </a:rPr>
              <a:t>lle a demandé au chasseur de ²lui ²ramener mon </a:t>
            </a:r>
            <a:r>
              <a:rPr lang="fr-FR" sz="3200" dirty="0" err="1" smtClean="0">
                <a:latin typeface="Cursive standard" pitchFamily="2" charset="0"/>
              </a:rPr>
              <a:t>coeur</a:t>
            </a:r>
            <a:r>
              <a:rPr lang="fr-FR" sz="3200" dirty="0" smtClean="0">
                <a:latin typeface="Cursive standard" pitchFamily="2" charset="0"/>
              </a:rPr>
              <a:t> . </a:t>
            </a:r>
            <a:r>
              <a:rPr lang="fr-FR" sz="3200" dirty="0" smtClean="0">
                <a:latin typeface="Script cole" panose="00000400000000000000" pitchFamily="2" charset="0"/>
              </a:rPr>
              <a:t>D</a:t>
            </a:r>
            <a:r>
              <a:rPr lang="fr-FR" sz="3200" dirty="0" smtClean="0">
                <a:latin typeface="Cursive standard" pitchFamily="2" charset="0"/>
              </a:rPr>
              <a:t>e$ nain$ m’ont ²protégée.</a:t>
            </a:r>
          </a:p>
          <a:p>
            <a:r>
              <a:rPr lang="fr-FR" sz="3200" dirty="0" smtClean="0">
                <a:latin typeface="Script cole" panose="00000400000000000000" pitchFamily="2" charset="0"/>
              </a:rPr>
              <a:t>Q</a:t>
            </a:r>
            <a:r>
              <a:rPr lang="fr-FR" sz="3200" dirty="0" smtClean="0">
                <a:latin typeface="Cursive standard" pitchFamily="2" charset="0"/>
              </a:rPr>
              <a:t>ui ²sui$-²je ?</a:t>
            </a:r>
            <a:endParaRPr lang="fr-FR" sz="3200" dirty="0">
              <a:latin typeface="Cursive standard" pitchFamily="2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46"/>
          <a:stretch/>
        </p:blipFill>
        <p:spPr bwMode="auto">
          <a:xfrm>
            <a:off x="9182082" y="4195477"/>
            <a:ext cx="764795" cy="1453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233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5634732" y="1718047"/>
            <a:ext cx="4752528" cy="40068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/>
          <p:cNvSpPr/>
          <p:nvPr/>
        </p:nvSpPr>
        <p:spPr>
          <a:xfrm>
            <a:off x="5516510" y="6588943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28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213129" y="6574259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27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62124" y="6574259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65000"/>
                  </a:schemeClr>
                </a:solidFill>
                <a:latin typeface="Script cole" panose="00000400000000000000" pitchFamily="2" charset="0"/>
              </a:rPr>
              <a:t>26</a:t>
            </a:r>
            <a:endParaRPr lang="fr-FR" sz="4400" b="1" dirty="0">
              <a:solidFill>
                <a:schemeClr val="bg1">
                  <a:lumMod val="65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75873" y="180231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188663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62124" y="180231"/>
            <a:ext cx="5040560" cy="7237016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06140" y="1718047"/>
            <a:ext cx="4752528" cy="40068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59" y="297503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17545" y="276662"/>
            <a:ext cx="674783" cy="605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320180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59200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1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8" r="67770" b="12170"/>
          <a:stretch/>
        </p:blipFill>
        <p:spPr bwMode="auto">
          <a:xfrm>
            <a:off x="647853" y="977005"/>
            <a:ext cx="973389" cy="716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12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87" r="41607" b="17174"/>
          <a:stretch/>
        </p:blipFill>
        <p:spPr bwMode="auto">
          <a:xfrm>
            <a:off x="5831284" y="1041746"/>
            <a:ext cx="1844637" cy="474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1909274" y="1030003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27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41" name="Picture 5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90" r="37434"/>
          <a:stretch/>
        </p:blipFill>
        <p:spPr bwMode="auto">
          <a:xfrm>
            <a:off x="2757797" y="841884"/>
            <a:ext cx="1896915" cy="73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7594306" y="1104398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28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46" name="Picture 5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90" r="37434"/>
          <a:stretch/>
        </p:blipFill>
        <p:spPr bwMode="auto">
          <a:xfrm>
            <a:off x="8315750" y="894138"/>
            <a:ext cx="1951433" cy="755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69" t="7691" r="10558"/>
          <a:stretch/>
        </p:blipFill>
        <p:spPr bwMode="auto">
          <a:xfrm>
            <a:off x="6420629" y="2341144"/>
            <a:ext cx="3730631" cy="3077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16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8" r="13515"/>
          <a:stretch/>
        </p:blipFill>
        <p:spPr bwMode="auto">
          <a:xfrm>
            <a:off x="5700887" y="1819624"/>
            <a:ext cx="1233279" cy="108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Rectangle 49"/>
          <p:cNvSpPr/>
          <p:nvPr/>
        </p:nvSpPr>
        <p:spPr>
          <a:xfrm>
            <a:off x="306140" y="5957843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50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/>
          <p:cNvSpPr/>
          <p:nvPr/>
        </p:nvSpPr>
        <p:spPr>
          <a:xfrm>
            <a:off x="2831914" y="5960138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3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79" y="5902907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Rectangle 53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5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1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1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442" y="5812690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706" y="1913571"/>
            <a:ext cx="1336083" cy="11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274" y="1913571"/>
            <a:ext cx="1336082" cy="11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316" y="1913571"/>
            <a:ext cx="1336082" cy="11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02" y="4476376"/>
            <a:ext cx="1336082" cy="115200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120" y="3246425"/>
            <a:ext cx="1336082" cy="11520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02812" y="1815809"/>
            <a:ext cx="4565954" cy="134752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12" y="3249160"/>
            <a:ext cx="1336082" cy="11520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120" y="4473641"/>
            <a:ext cx="1336082" cy="11520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93806" y="4008276"/>
            <a:ext cx="341968" cy="39288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</a:t>
            </a:r>
            <a:endParaRPr lang="fr-FR" sz="1800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794120" y="5238603"/>
            <a:ext cx="341968" cy="39288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4</a:t>
            </a:r>
            <a:endParaRPr lang="fr-FR" sz="1800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02812" y="5235492"/>
            <a:ext cx="341968" cy="39288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3</a:t>
            </a:r>
            <a:endParaRPr lang="fr-FR" sz="1800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794120" y="4001626"/>
            <a:ext cx="341968" cy="39288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2</a:t>
            </a:r>
            <a:endParaRPr lang="fr-FR" sz="1800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61" name="ZoneTexte 60"/>
          <p:cNvSpPr txBox="1"/>
          <p:nvPr/>
        </p:nvSpPr>
        <p:spPr>
          <a:xfrm>
            <a:off x="3245356" y="3582483"/>
            <a:ext cx="16454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latin typeface="Script cole" panose="00000400000000000000" pitchFamily="2" charset="0"/>
              </a:rPr>
              <a:t>Q</a:t>
            </a:r>
            <a:r>
              <a:rPr lang="fr-FR" sz="2400" dirty="0" smtClean="0">
                <a:latin typeface="Cursive standard" pitchFamily="2" charset="0"/>
              </a:rPr>
              <a:t>uel </a:t>
            </a:r>
          </a:p>
          <a:p>
            <a:pPr algn="ctr"/>
            <a:r>
              <a:rPr lang="fr-FR" sz="2400" dirty="0" smtClean="0">
                <a:latin typeface="Cursive standard" pitchFamily="2" charset="0"/>
              </a:rPr>
              <a:t>cerf-volant </a:t>
            </a:r>
          </a:p>
          <a:p>
            <a:pPr algn="ctr"/>
            <a:r>
              <a:rPr lang="fr-FR" sz="2400" dirty="0" smtClean="0">
                <a:latin typeface="Cursive standard" pitchFamily="2" charset="0"/>
              </a:rPr>
              <a:t>vient </a:t>
            </a:r>
            <a:r>
              <a:rPr lang="fr-FR" sz="2400" dirty="0" err="1" smtClean="0">
                <a:latin typeface="Cursive standard" pitchFamily="2" charset="0"/>
              </a:rPr>
              <a:t>aprè</a:t>
            </a:r>
            <a:r>
              <a:rPr lang="fr-FR" sz="2400" dirty="0" smtClean="0">
                <a:latin typeface="Cursive standard" pitchFamily="2" charset="0"/>
              </a:rPr>
              <a:t>$ ²le$ 3 ²premier$ ?</a:t>
            </a:r>
            <a:endParaRPr lang="fr-FR" sz="2400" dirty="0">
              <a:latin typeface="Cursive standard" pitchFamily="2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5633387" y="5502420"/>
            <a:ext cx="473786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source : http://urlz.fr/7unA  -  Rentrer dans sa coquille</a:t>
            </a:r>
            <a:endParaRPr lang="fr-FR" sz="800" dirty="0"/>
          </a:p>
        </p:txBody>
      </p:sp>
      <p:sp>
        <p:nvSpPr>
          <p:cNvPr id="64" name="ZoneTexte 63"/>
          <p:cNvSpPr txBox="1"/>
          <p:nvPr/>
        </p:nvSpPr>
        <p:spPr>
          <a:xfrm>
            <a:off x="8741700" y="6999995"/>
            <a:ext cx="1645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  <a:latin typeface="Cursive standard" pitchFamily="2" charset="0"/>
              </a:rPr>
              <a:t>… ²le 3</a:t>
            </a:r>
            <a:endParaRPr lang="fr-FR" sz="1200" dirty="0">
              <a:solidFill>
                <a:schemeClr val="bg1">
                  <a:lumMod val="50000"/>
                </a:schemeClr>
              </a:solidFill>
              <a:latin typeface="Cursive standar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86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2275318" y="6586958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1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62124" y="6588944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65000"/>
                  </a:schemeClr>
                </a:solidFill>
                <a:latin typeface="Script cole" panose="00000400000000000000" pitchFamily="2" charset="0"/>
              </a:rPr>
              <a:t>29</a:t>
            </a:r>
            <a:endParaRPr lang="fr-FR" sz="4400" b="1" dirty="0">
              <a:solidFill>
                <a:schemeClr val="bg1">
                  <a:lumMod val="65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213129" y="6588944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bg1">
                    <a:lumMod val="65000"/>
                  </a:schemeClr>
                </a:solidFill>
                <a:latin typeface="Script cole" panose="00000400000000000000" pitchFamily="2" charset="0"/>
              </a:rPr>
              <a:t>30</a:t>
            </a:r>
            <a:endParaRPr lang="fr-FR" sz="4400" b="1" dirty="0">
              <a:solidFill>
                <a:schemeClr val="bg1">
                  <a:lumMod val="65000"/>
                </a:schemeClr>
              </a:solidFill>
              <a:latin typeface="Script cole" panose="00000400000000000000" pitchFamily="2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490716" y="6588944"/>
            <a:ext cx="1008112" cy="828304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 smtClean="0">
                <a:solidFill>
                  <a:schemeClr val="tx1"/>
                </a:solidFill>
                <a:latin typeface="Script cole" panose="00000400000000000000" pitchFamily="2" charset="0"/>
              </a:rPr>
              <a:t>2</a:t>
            </a:r>
            <a:endParaRPr lang="fr-FR" sz="4400" b="1" dirty="0">
              <a:solidFill>
                <a:schemeClr val="tx1"/>
              </a:solidFill>
              <a:latin typeface="Script cole" panose="00000400000000000000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75873" y="180231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162124" y="188663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62124" y="180231"/>
            <a:ext cx="5040560" cy="7237016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06140" y="1718047"/>
            <a:ext cx="4752528" cy="40068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59" y="297503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4417545" y="276662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9704465" y="180231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5490716" y="188663"/>
            <a:ext cx="826811" cy="700861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5490716" y="180231"/>
            <a:ext cx="5040560" cy="7237016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5634732" y="1718047"/>
            <a:ext cx="4752528" cy="40068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81" y="297503"/>
            <a:ext cx="642578" cy="483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9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r="11046" b="-8014"/>
          <a:stretch/>
        </p:blipFill>
        <p:spPr bwMode="auto">
          <a:xfrm>
            <a:off x="5548023" y="266716"/>
            <a:ext cx="674783" cy="60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80" y="1819666"/>
            <a:ext cx="646690" cy="942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0000"/>
          <a:stretch/>
        </p:blipFill>
        <p:spPr bwMode="auto">
          <a:xfrm>
            <a:off x="5724209" y="1819666"/>
            <a:ext cx="774619" cy="774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ectangle 40"/>
          <p:cNvSpPr/>
          <p:nvPr/>
        </p:nvSpPr>
        <p:spPr>
          <a:xfrm>
            <a:off x="1951246" y="1101406"/>
            <a:ext cx="885750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1</a:t>
            </a:r>
            <a:r>
              <a:rPr lang="fr-FR" sz="2800" b="1" dirty="0" smtClean="0">
                <a:solidFill>
                  <a:schemeClr val="tx1"/>
                </a:solidFill>
                <a:latin typeface="Cursive standard" pitchFamily="2" charset="0"/>
              </a:rPr>
              <a:t>er</a:t>
            </a:r>
            <a:endParaRPr lang="fr-FR" sz="2800" b="1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pic>
        <p:nvPicPr>
          <p:cNvPr id="42" name="Picture 7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040"/>
          <a:stretch/>
        </p:blipFill>
        <p:spPr bwMode="auto">
          <a:xfrm>
            <a:off x="689825" y="755992"/>
            <a:ext cx="1189413" cy="91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10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34" r="58660"/>
          <a:stretch/>
        </p:blipFill>
        <p:spPr bwMode="auto">
          <a:xfrm>
            <a:off x="6018417" y="994809"/>
            <a:ext cx="1349616" cy="66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Rectangle 44"/>
          <p:cNvSpPr/>
          <p:nvPr/>
        </p:nvSpPr>
        <p:spPr>
          <a:xfrm>
            <a:off x="7368033" y="1085161"/>
            <a:ext cx="776515" cy="486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  <a:latin typeface="Cursive Dumont maternelle gras" pitchFamily="50" charset="0"/>
              </a:rPr>
              <a:t>2</a:t>
            </a:r>
            <a:endParaRPr lang="fr-FR" sz="4000" b="1" dirty="0">
              <a:solidFill>
                <a:schemeClr val="tx1"/>
              </a:solidFill>
              <a:latin typeface="Cursive Dumont maternelle gras" pitchFamily="50" charset="0"/>
            </a:endParaRPr>
          </a:p>
        </p:txBody>
      </p:sp>
      <p:pic>
        <p:nvPicPr>
          <p:cNvPr id="47" name="Picture 15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0" r="59194" b="18528"/>
          <a:stretch/>
        </p:blipFill>
        <p:spPr bwMode="auto">
          <a:xfrm>
            <a:off x="2970436" y="815727"/>
            <a:ext cx="1368152" cy="682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15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0" r="59194" b="18528"/>
          <a:stretch/>
        </p:blipFill>
        <p:spPr bwMode="auto">
          <a:xfrm>
            <a:off x="8269167" y="813112"/>
            <a:ext cx="1368152" cy="682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ZoneTexte 48"/>
          <p:cNvSpPr txBox="1"/>
          <p:nvPr/>
        </p:nvSpPr>
        <p:spPr>
          <a:xfrm>
            <a:off x="551329" y="2195685"/>
            <a:ext cx="436577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latin typeface="Cursive standard" pitchFamily="2" charset="0"/>
              </a:rPr>
              <a:t>	</a:t>
            </a:r>
            <a:r>
              <a:rPr lang="fr-FR" sz="4400" dirty="0" smtClean="0">
                <a:latin typeface="Script cole" panose="00000400000000000000" pitchFamily="2" charset="0"/>
              </a:rPr>
              <a:t>M</a:t>
            </a:r>
            <a:r>
              <a:rPr lang="fr-FR" sz="4400" dirty="0" smtClean="0">
                <a:latin typeface="Cursive standard" pitchFamily="2" charset="0"/>
              </a:rPr>
              <a:t>r et </a:t>
            </a:r>
            <a:r>
              <a:rPr lang="fr-FR" sz="4400" dirty="0" smtClean="0">
                <a:latin typeface="Script cole" panose="00000400000000000000" pitchFamily="2" charset="0"/>
              </a:rPr>
              <a:t>M</a:t>
            </a:r>
            <a:r>
              <a:rPr lang="fr-FR" sz="4400" dirty="0" smtClean="0">
                <a:latin typeface="Cursive standard" pitchFamily="2" charset="0"/>
              </a:rPr>
              <a:t>me </a:t>
            </a:r>
            <a:r>
              <a:rPr lang="fr-FR" sz="4400" dirty="0" err="1" smtClean="0">
                <a:latin typeface="Script cole" panose="00000400000000000000" pitchFamily="2" charset="0"/>
              </a:rPr>
              <a:t>P</a:t>
            </a:r>
            <a:r>
              <a:rPr lang="fr-FR" sz="4400" dirty="0" err="1" smtClean="0">
                <a:latin typeface="Cursive standard" pitchFamily="2" charset="0"/>
              </a:rPr>
              <a:t>ard</a:t>
            </a:r>
            <a:r>
              <a:rPr lang="fr-FR" sz="4400" dirty="0" smtClean="0">
                <a:latin typeface="Cursive standard" pitchFamily="2" charset="0"/>
              </a:rPr>
              <a:t> ont ²un ²fils, comment ²$’appelle-²il ?</a:t>
            </a:r>
            <a:endParaRPr lang="fr-FR" sz="4400" dirty="0">
              <a:latin typeface="Cursive standard" pitchFamily="2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847"/>
          <a:stretch/>
        </p:blipFill>
        <p:spPr bwMode="auto">
          <a:xfrm>
            <a:off x="2846914" y="4403504"/>
            <a:ext cx="1942364" cy="1185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ZoneTexte 49"/>
          <p:cNvSpPr txBox="1"/>
          <p:nvPr/>
        </p:nvSpPr>
        <p:spPr>
          <a:xfrm>
            <a:off x="8741700" y="7003096"/>
            <a:ext cx="1645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  <a:latin typeface="Script cole" panose="00000400000000000000" pitchFamily="2" charset="0"/>
              </a:rPr>
              <a:t>… L</a:t>
            </a:r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  <a:latin typeface="Cursive standard" pitchFamily="2" charset="0"/>
              </a:rPr>
              <a:t>éo  (</a:t>
            </a:r>
            <a:r>
              <a:rPr lang="fr-FR" sz="1200" dirty="0" err="1" smtClean="0">
                <a:solidFill>
                  <a:schemeClr val="bg1">
                    <a:lumMod val="50000"/>
                  </a:schemeClr>
                </a:solidFill>
                <a:latin typeface="Cursive standard" pitchFamily="2" charset="0"/>
              </a:rPr>
              <a:t>Léo-Pard</a:t>
            </a:r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  <a:latin typeface="Cursive standard" pitchFamily="2" charset="0"/>
              </a:rPr>
              <a:t>)</a:t>
            </a:r>
            <a:endParaRPr lang="fr-FR" sz="1200" dirty="0">
              <a:solidFill>
                <a:schemeClr val="bg1">
                  <a:lumMod val="50000"/>
                </a:schemeClr>
              </a:solidFill>
              <a:latin typeface="Cursive standard" pitchFamily="2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06140" y="5957843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/>
          <p:cNvSpPr/>
          <p:nvPr/>
        </p:nvSpPr>
        <p:spPr>
          <a:xfrm>
            <a:off x="8160506" y="5940871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/>
          <p:cNvSpPr/>
          <p:nvPr/>
        </p:nvSpPr>
        <p:spPr>
          <a:xfrm>
            <a:off x="2831914" y="5960138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4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79" y="5902907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Rectangle 54"/>
          <p:cNvSpPr/>
          <p:nvPr/>
        </p:nvSpPr>
        <p:spPr>
          <a:xfrm>
            <a:off x="5667283" y="5948540"/>
            <a:ext cx="2226754" cy="440432"/>
          </a:xfrm>
          <a:prstGeom prst="rect">
            <a:avLst/>
          </a:prstGeom>
          <a:solidFill>
            <a:srgbClr val="FFB66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6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622" y="5893604"/>
            <a:ext cx="531699" cy="53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1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26" y="5777301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1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442" y="5812690"/>
            <a:ext cx="638874" cy="69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ZoneTexte 58"/>
          <p:cNvSpPr txBox="1"/>
          <p:nvPr/>
        </p:nvSpPr>
        <p:spPr>
          <a:xfrm>
            <a:off x="5724209" y="2290776"/>
            <a:ext cx="46630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Script cole" panose="00000400000000000000" pitchFamily="2" charset="0"/>
              </a:rPr>
              <a:t>        M</a:t>
            </a:r>
            <a:r>
              <a:rPr lang="fr-FR" sz="3200" dirty="0" smtClean="0">
                <a:latin typeface="Cursive standard" pitchFamily="2" charset="0"/>
              </a:rPr>
              <a:t>on ²papa est menuisier</a:t>
            </a:r>
            <a:endParaRPr lang="fr-FR" sz="3200" dirty="0" smtClean="0">
              <a:latin typeface="Script cole" panose="00000400000000000000" pitchFamily="2" charset="0"/>
            </a:endParaRPr>
          </a:p>
          <a:p>
            <a:r>
              <a:rPr lang="fr-FR" sz="3200" dirty="0" smtClean="0">
                <a:latin typeface="Script cole" panose="00000400000000000000" pitchFamily="2" charset="0"/>
              </a:rPr>
              <a:t>C’</a:t>
            </a:r>
            <a:r>
              <a:rPr lang="fr-FR" sz="3200" dirty="0" smtClean="0">
                <a:latin typeface="Cursive standard" pitchFamily="2" charset="0"/>
              </a:rPr>
              <a:t>est ²lui qui m’a ²fabriqué. </a:t>
            </a:r>
            <a:r>
              <a:rPr lang="fr-FR" sz="3200" dirty="0" smtClean="0">
                <a:latin typeface="Script cole" panose="00000400000000000000" pitchFamily="2" charset="0"/>
              </a:rPr>
              <a:t>J</a:t>
            </a:r>
            <a:r>
              <a:rPr lang="fr-FR" sz="3200" dirty="0" smtClean="0">
                <a:latin typeface="Cursive standard" pitchFamily="2" charset="0"/>
              </a:rPr>
              <a:t>e ne </a:t>
            </a:r>
            <a:r>
              <a:rPr lang="fr-FR" sz="3200" dirty="0" err="1" smtClean="0">
                <a:latin typeface="Cursive standard" pitchFamily="2" charset="0"/>
              </a:rPr>
              <a:t>doi</a:t>
            </a:r>
            <a:r>
              <a:rPr lang="fr-FR" sz="3200" dirty="0" smtClean="0">
                <a:latin typeface="Cursive standard" pitchFamily="2" charset="0"/>
              </a:rPr>
              <a:t>$ ²pa$ mentir ²sinon gare à mon nez !</a:t>
            </a:r>
          </a:p>
          <a:p>
            <a:r>
              <a:rPr lang="fr-FR" sz="3200" dirty="0" smtClean="0">
                <a:latin typeface="Script cole" panose="00000400000000000000" pitchFamily="2" charset="0"/>
              </a:rPr>
              <a:t>Q</a:t>
            </a:r>
            <a:r>
              <a:rPr lang="fr-FR" sz="3200" dirty="0" smtClean="0">
                <a:latin typeface="Cursive standard" pitchFamily="2" charset="0"/>
              </a:rPr>
              <a:t>ui ²sui$-²je ?</a:t>
            </a:r>
            <a:endParaRPr lang="fr-FR" sz="3200" dirty="0">
              <a:latin typeface="Cursive standard" pitchFamily="2" charset="0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9252" y="4082783"/>
            <a:ext cx="1729907" cy="1729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233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1721</TotalTime>
  <Words>505</Words>
  <Application>Microsoft Office PowerPoint</Application>
  <PresentationFormat>Personnalisé</PresentationFormat>
  <Paragraphs>141</Paragraphs>
  <Slides>14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Nathalie</dc:creator>
  <cp:lastModifiedBy>Nathalie</cp:lastModifiedBy>
  <cp:revision>65</cp:revision>
  <cp:lastPrinted>2018-07-28T17:19:51Z</cp:lastPrinted>
  <dcterms:created xsi:type="dcterms:W3CDTF">2018-07-28T10:40:52Z</dcterms:created>
  <dcterms:modified xsi:type="dcterms:W3CDTF">2018-10-26T04:36:18Z</dcterms:modified>
</cp:coreProperties>
</file>