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6D"/>
    <a:srgbClr val="FFAE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90" y="-1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4D8-66D3-452E-92F1-4232CF482A61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6F7-B4E3-41C4-91C0-34F498372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6F7-B4E3-41C4-91C0-34F4983720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4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D8C0-192D-4516-A119-4505917F9F94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3.jpeg"/><Relationship Id="rId10" Type="http://schemas.openxmlformats.org/officeDocument/2006/relationships/image" Target="../media/image42.pn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3.jpeg"/><Relationship Id="rId10" Type="http://schemas.openxmlformats.org/officeDocument/2006/relationships/image" Target="../media/image47.pn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576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" y="1782851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1329" y="2105102"/>
            <a:ext cx="4402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ursive standard" pitchFamily="2" charset="0"/>
              </a:rPr>
              <a:t>	</a:t>
            </a:r>
            <a:r>
              <a:rPr lang="fr-FR" sz="4800" dirty="0">
                <a:latin typeface="Script cole" panose="00000400000000000000" pitchFamily="2" charset="0"/>
              </a:rPr>
              <a:t>Q</a:t>
            </a:r>
            <a:r>
              <a:rPr lang="fr-FR" sz="4800" dirty="0">
                <a:latin typeface="Cursive standard" pitchFamily="2" charset="0"/>
              </a:rPr>
              <a:t>u’est-ce qu’un ²yaourt qui court dan$ ²la ²forêt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un yaourt nature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11" y="4247554"/>
            <a:ext cx="1358801" cy="1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67936" y="2725072"/>
            <a:ext cx="4585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 cole" panose="00000400000000000000" pitchFamily="2" charset="0"/>
              </a:rPr>
              <a:t>U</a:t>
            </a:r>
            <a:r>
              <a:rPr lang="fr-FR" sz="2800" dirty="0">
                <a:latin typeface="Cursive standard" pitchFamily="2" charset="0"/>
              </a:rPr>
              <a:t>n jour, ²je ²sui$ allée au ²bal en carrosse. </a:t>
            </a:r>
            <a:br>
              <a:rPr lang="fr-FR" sz="2800" dirty="0">
                <a:latin typeface="Cursive standard" pitchFamily="2" charset="0"/>
              </a:rPr>
            </a:br>
            <a:r>
              <a:rPr lang="fr-FR" sz="2800" dirty="0">
                <a:latin typeface="Script cole" panose="00000400000000000000" pitchFamily="2" charset="0"/>
              </a:rPr>
              <a:t>J</a:t>
            </a:r>
            <a:r>
              <a:rPr lang="fr-FR" sz="2800" dirty="0">
                <a:latin typeface="Cursive standard" pitchFamily="2" charset="0"/>
              </a:rPr>
              <a:t>e </a:t>
            </a:r>
            <a:r>
              <a:rPr lang="fr-FR" sz="2800" dirty="0" err="1">
                <a:latin typeface="Cursive standard" pitchFamily="2" charset="0"/>
              </a:rPr>
              <a:t>devai</a:t>
            </a:r>
            <a:r>
              <a:rPr lang="fr-FR" sz="2800" dirty="0">
                <a:latin typeface="Cursive standard" pitchFamily="2" charset="0"/>
              </a:rPr>
              <a:t>$ ²partir avant minuit mai$ ²j’ai ²perdu ma chaussure.</a:t>
            </a:r>
          </a:p>
          <a:p>
            <a:r>
              <a:rPr lang="fr-FR" sz="2800" dirty="0">
                <a:latin typeface="Script cole" panose="00000400000000000000" pitchFamily="2" charset="0"/>
              </a:rPr>
              <a:t>Q</a:t>
            </a:r>
            <a:r>
              <a:rPr lang="fr-FR" sz="28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08" y="4527130"/>
            <a:ext cx="1359824" cy="10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0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8186" y="939595"/>
            <a:ext cx="1001088" cy="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4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831914" y="763236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38858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r="10558"/>
          <a:stretch/>
        </p:blipFill>
        <p:spPr bwMode="auto">
          <a:xfrm>
            <a:off x="6338553" y="2042079"/>
            <a:ext cx="382237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3" y="5811056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Raconter des salades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1536" y="3924647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051535" y="2797933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051536" y="355979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445737" y="3541427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051534" y="2412052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051536" y="3176110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45737" y="391983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2051533" y="203092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50156" y="4409813"/>
            <a:ext cx="44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cript cole" panose="00000400000000000000" pitchFamily="2" charset="0"/>
              </a:rPr>
              <a:t>C</a:t>
            </a:r>
            <a:r>
              <a:rPr lang="fr-FR" sz="2400" dirty="0">
                <a:latin typeface="Cursive standard" pitchFamily="2" charset="0"/>
              </a:rPr>
              <a:t>ombien doit-on ²rajouter de </a:t>
            </a:r>
            <a:r>
              <a:rPr lang="fr-FR" sz="2400" dirty="0" err="1">
                <a:latin typeface="Script cole" panose="00000400000000000000" pitchFamily="2" charset="0"/>
              </a:rPr>
              <a:t>L</a:t>
            </a:r>
            <a:r>
              <a:rPr lang="fr-FR" sz="2400" dirty="0" err="1">
                <a:latin typeface="Cursive standard" pitchFamily="2" charset="0"/>
              </a:rPr>
              <a:t>égo</a:t>
            </a:r>
            <a:r>
              <a:rPr lang="fr-FR" sz="2400" dirty="0">
                <a:latin typeface="Cursive standard" pitchFamily="2" charset="0"/>
              </a:rPr>
              <a:t>$ à ²la ²petite ²tour ²pour que ²le$ deux aient ²la même ²taille ?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9090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9301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7" y="1790124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80837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7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8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912928" y="815727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11659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51329" y="2195685"/>
            <a:ext cx="4365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ursive standard" pitchFamily="2" charset="0"/>
              </a:rPr>
              <a:t>	</a:t>
            </a:r>
            <a:r>
              <a:rPr lang="fr-FR" sz="4800" dirty="0">
                <a:latin typeface="Script cole" panose="00000400000000000000" pitchFamily="2" charset="0"/>
              </a:rPr>
              <a:t>Q</a:t>
            </a:r>
            <a:r>
              <a:rPr lang="fr-FR" sz="4800" dirty="0">
                <a:latin typeface="Cursive standard" pitchFamily="2" charset="0"/>
              </a:rPr>
              <a:t>ue dit ²un citron ²policier à ²un voleur ?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²plu$ un ²zeste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77" y="4284687"/>
            <a:ext cx="1800776" cy="12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290776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</a:t>
            </a:r>
            <a:r>
              <a:rPr lang="fr-FR" sz="3200" dirty="0" err="1">
                <a:latin typeface="Script cole" panose="00000400000000000000" pitchFamily="2" charset="0"/>
              </a:rPr>
              <a:t>N</a:t>
            </a:r>
            <a:r>
              <a:rPr lang="fr-FR" sz="3200" dirty="0" err="1">
                <a:latin typeface="Cursive standard" pitchFamily="2" charset="0"/>
              </a:rPr>
              <a:t>ou</a:t>
            </a:r>
            <a:r>
              <a:rPr lang="fr-FR" sz="3200" dirty="0">
                <a:latin typeface="Cursive standard" pitchFamily="2" charset="0"/>
              </a:rPr>
              <a:t>$ ²sommes ²un ²frère et ²une ²sœur. </a:t>
            </a:r>
          </a:p>
          <a:p>
            <a:r>
              <a:rPr lang="fr-FR" sz="3200" dirty="0" err="1">
                <a:latin typeface="Script cole" panose="00000400000000000000" pitchFamily="2" charset="0"/>
              </a:rPr>
              <a:t>N</a:t>
            </a:r>
            <a:r>
              <a:rPr lang="fr-FR" sz="3200" dirty="0" err="1">
                <a:latin typeface="Cursive standard" pitchFamily="2" charset="0"/>
              </a:rPr>
              <a:t>ou</a:t>
            </a:r>
            <a:r>
              <a:rPr lang="fr-FR" sz="3200" dirty="0">
                <a:latin typeface="Cursive standard" pitchFamily="2" charset="0"/>
              </a:rPr>
              <a:t>$ ²somme$ perdu$ dan$ ²la ²forêt. </a:t>
            </a:r>
            <a:r>
              <a:rPr lang="fr-FR" sz="3200" dirty="0">
                <a:latin typeface="Script cole" panose="00000400000000000000" pitchFamily="2" charset="0"/>
              </a:rPr>
              <a:t>L</a:t>
            </a:r>
            <a:r>
              <a:rPr lang="fr-FR" sz="3200" dirty="0">
                <a:latin typeface="Cursive standard" pitchFamily="2" charset="0"/>
              </a:rPr>
              <a:t>a ²sorcière veut ²nou$ ²manger.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²somme$-</a:t>
            </a:r>
            <a:r>
              <a:rPr lang="fr-FR" sz="3200" dirty="0" err="1">
                <a:latin typeface="Cursive standard" pitchFamily="2" charset="0"/>
              </a:rPr>
              <a:t>nou</a:t>
            </a:r>
            <a:r>
              <a:rPr lang="fr-FR" sz="3200" dirty="0">
                <a:latin typeface="Cursive standard" pitchFamily="2" charset="0"/>
              </a:rPr>
              <a:t>$ 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05" y="4282010"/>
            <a:ext cx="993665" cy="12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0" y="179742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08851" y="942693"/>
            <a:ext cx="1100423" cy="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11</a:t>
            </a:r>
          </a:p>
        </p:txBody>
      </p:sp>
      <p:pic>
        <p:nvPicPr>
          <p:cNvPr id="49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831914" y="780914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428429" y="833776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Poser un lapin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r="10558"/>
          <a:stretch/>
        </p:blipFill>
        <p:spPr bwMode="auto">
          <a:xfrm>
            <a:off x="6720796" y="2131864"/>
            <a:ext cx="330004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1375292" y="1845845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2599291" y="1864967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3842444" y="1864966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450156" y="4409813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cript cole" panose="00000400000000000000" pitchFamily="2" charset="0"/>
              </a:rPr>
              <a:t>C</a:t>
            </a:r>
            <a:r>
              <a:rPr lang="fr-FR" sz="2400" dirty="0">
                <a:latin typeface="Cursive standard" pitchFamily="2" charset="0"/>
              </a:rPr>
              <a:t>ombien doit-on ²mettre de noix dan$ chaque ²bol pour qu’il$ en contiennent ²le même nombre ?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528003" y="3009417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1345058" y="3009416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2189681" y="2988562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021929" y="3013158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901950" y="3683495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1838086" y="3658899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2714228" y="3653034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927673" y="3013158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615613" y="3653033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7674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72185" y="179541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60481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14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796845" y="748270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15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970436" y="815727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6916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99517" y="2134939"/>
            <a:ext cx="4365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Cursive standard" pitchFamily="2" charset="0"/>
              </a:rPr>
              <a:t>	</a:t>
            </a:r>
            <a:r>
              <a:rPr lang="fr-FR" sz="5400" dirty="0">
                <a:latin typeface="Script cole" panose="00000400000000000000" pitchFamily="2" charset="0"/>
              </a:rPr>
              <a:t>O</a:t>
            </a:r>
            <a:r>
              <a:rPr lang="fr-FR" sz="5400" dirty="0">
                <a:latin typeface="Cursive standard" pitchFamily="2" charset="0"/>
              </a:rPr>
              <a:t>ù vont ²le$ abeille$ ²une ²foi$ mariée$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1673" y="4239947"/>
            <a:ext cx="1467925" cy="14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²en ²lune de miel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124447"/>
            <a:ext cx="4663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J</a:t>
            </a:r>
            <a:r>
              <a:rPr lang="fr-FR" sz="3200" dirty="0">
                <a:latin typeface="Cursive standard" pitchFamily="2" charset="0"/>
              </a:rPr>
              <a:t>e ²sui$ ²une ²belle ²princesse.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L</a:t>
            </a:r>
            <a:r>
              <a:rPr lang="fr-FR" sz="3200" dirty="0">
                <a:latin typeface="Cursive standard" pitchFamily="2" charset="0"/>
              </a:rPr>
              <a:t>a ²sorcière m’a ²jeté ²un ²sort. </a:t>
            </a:r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me ²suis endormie ²jusqu’à ²l’arrivée de mon ²prince.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90" y="4521094"/>
            <a:ext cx="737781" cy="115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7" y="1810859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6053" y="925871"/>
            <a:ext cx="1076865" cy="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65800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2738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18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3049393" y="75824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518008" y="864340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30372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focus.tv5monde.com/expressions-imagees/wp-content/uploads/sites/148/2016/12/montersursesgrandschevaux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4" r="9482"/>
          <a:stretch/>
        </p:blipFill>
        <p:spPr bwMode="auto">
          <a:xfrm>
            <a:off x="6927037" y="2269227"/>
            <a:ext cx="3181941" cy="30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Monter sur ses grands chevaux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02" y="1887791"/>
            <a:ext cx="2492425" cy="21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450156" y="430209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cript cole" panose="00000400000000000000" pitchFamily="2" charset="0"/>
              </a:rPr>
              <a:t>I</a:t>
            </a:r>
            <a:r>
              <a:rPr lang="fr-FR" sz="2400" dirty="0">
                <a:latin typeface="Cursive standard" pitchFamily="2" charset="0"/>
              </a:rPr>
              <a:t>l ²reste 3 oiseaux ²sur ²la ²branche mais 4 ²se ²sont déjà envolé$.</a:t>
            </a:r>
          </a:p>
          <a:p>
            <a:r>
              <a:rPr lang="fr-FR" sz="2400" dirty="0">
                <a:latin typeface="Script cole" panose="00000400000000000000" pitchFamily="2" charset="0"/>
              </a:rPr>
              <a:t>C</a:t>
            </a:r>
            <a:r>
              <a:rPr lang="fr-FR" sz="2400" dirty="0">
                <a:latin typeface="Cursive standard" pitchFamily="2" charset="0"/>
              </a:rPr>
              <a:t>ombien y en avait-²il avant ?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5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6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b="895"/>
          <a:stretch/>
        </p:blipFill>
        <p:spPr bwMode="auto">
          <a:xfrm>
            <a:off x="1909274" y="1884868"/>
            <a:ext cx="3053761" cy="23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462483" y="4325260"/>
            <a:ext cx="4347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 cole" panose="00000400000000000000" pitchFamily="2" charset="0"/>
              </a:rPr>
              <a:t>V</a:t>
            </a:r>
            <a:r>
              <a:rPr lang="fr-FR" sz="2800" dirty="0">
                <a:latin typeface="Cursive standard" pitchFamily="2" charset="0"/>
              </a:rPr>
              <a:t>oici 3 chevaux.   </a:t>
            </a:r>
            <a:br>
              <a:rPr lang="fr-FR" sz="2800" dirty="0">
                <a:latin typeface="Cursive standard" pitchFamily="2" charset="0"/>
              </a:rPr>
            </a:br>
            <a:r>
              <a:rPr lang="fr-FR" sz="2800" dirty="0">
                <a:latin typeface="Script cole" panose="00000400000000000000" pitchFamily="2" charset="0"/>
              </a:rPr>
              <a:t>C</a:t>
            </a:r>
            <a:r>
              <a:rPr lang="fr-FR" sz="2800" dirty="0">
                <a:latin typeface="Cursive standard" pitchFamily="2" charset="0"/>
              </a:rPr>
              <a:t>ombien y a-t-il de pattes </a:t>
            </a:r>
          </a:p>
          <a:p>
            <a:r>
              <a:rPr lang="fr-FR" sz="2800" dirty="0">
                <a:latin typeface="Cursive standard" pitchFamily="2" charset="0"/>
              </a:rPr>
              <a:t>en tout ?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r="10558"/>
          <a:stretch/>
        </p:blipFill>
        <p:spPr bwMode="auto">
          <a:xfrm>
            <a:off x="6317526" y="2055515"/>
            <a:ext cx="356112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Tomber dans les pommes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407891" y="70030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C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endrillon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4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82652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00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9</a:t>
            </a: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10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" y="1782851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551329" y="2253961"/>
            <a:ext cx="4402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ursive standard" pitchFamily="2" charset="0"/>
              </a:rPr>
              <a:t>	</a:t>
            </a:r>
            <a:r>
              <a:rPr lang="fr-FR" sz="4800" dirty="0">
                <a:latin typeface="Script cole" panose="00000400000000000000" pitchFamily="2" charset="0"/>
              </a:rPr>
              <a:t>Q</a:t>
            </a:r>
            <a:r>
              <a:rPr lang="fr-FR" sz="4800" dirty="0">
                <a:latin typeface="Cursive standard" pitchFamily="2" charset="0"/>
              </a:rPr>
              <a:t>uelle monnaie ²utilisent ²le$ ²poisson$ ?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le$ ²sou$ marin$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846" y="4356695"/>
            <a:ext cx="2135407" cy="12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776309" y="2577608"/>
            <a:ext cx="4491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²sui$ ²un ²petit garçon ²trè$ malin.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’ai 6 ²frère$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’ai ²utilisé mon ²pain ²pour retrouver mon chemin 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/>
        </p:blipFill>
        <p:spPr bwMode="auto">
          <a:xfrm>
            <a:off x="8929326" y="5016015"/>
            <a:ext cx="1125516" cy="5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7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12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-1807" r="9439" b="1807"/>
          <a:stretch/>
        </p:blipFill>
        <p:spPr bwMode="auto">
          <a:xfrm>
            <a:off x="6463215" y="1867590"/>
            <a:ext cx="3394582" cy="36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Se tenir à carreaux</a:t>
            </a: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7" y="2772519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67" y="1826865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57" y="2422541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4" y="3150359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163831" y="3436415"/>
            <a:ext cx="216024" cy="21602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99443" y="3296890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880923" y="3635510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11634" y="4512095"/>
            <a:ext cx="471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Script cole" panose="00000400000000000000" pitchFamily="2" charset="0"/>
              </a:rPr>
              <a:t>T</a:t>
            </a:r>
            <a:r>
              <a:rPr lang="fr-FR" sz="2400" dirty="0" err="1">
                <a:latin typeface="Cursive standard" pitchFamily="2" charset="0"/>
              </a:rPr>
              <a:t>ou</a:t>
            </a:r>
            <a:r>
              <a:rPr lang="fr-FR" sz="2400" dirty="0">
                <a:latin typeface="Cursive standard" pitchFamily="2" charset="0"/>
              </a:rPr>
              <a:t>$ ²le$ ²sac$ contiennent ²le même nombre de bille$. </a:t>
            </a:r>
          </a:p>
          <a:p>
            <a:r>
              <a:rPr lang="fr-FR" sz="2400" dirty="0">
                <a:latin typeface="Script cole" panose="00000400000000000000" pitchFamily="2" charset="0"/>
              </a:rPr>
              <a:t>C</a:t>
            </a:r>
            <a:r>
              <a:rPr lang="fr-FR" sz="2400" dirty="0">
                <a:latin typeface="Cursive standard" pitchFamily="2" charset="0"/>
              </a:rPr>
              <a:t>ombien y a-t-il de ²bille$ en tout 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267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27802"/>
            <a:ext cx="4752528" cy="39970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20199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50133" y="180914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16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17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50156" y="2253961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ursive standard" pitchFamily="2" charset="0"/>
              </a:rPr>
              <a:t>	</a:t>
            </a:r>
            <a:r>
              <a:rPr lang="fr-FR" sz="4400" dirty="0">
                <a:latin typeface="Cursive standard" pitchFamily="2" charset="0"/>
              </a:rPr>
              <a:t>Quelle$ ²sont ²le$ deux ²sœur$ qui ont ²la meilleure </a:t>
            </a:r>
          </a:p>
          <a:p>
            <a:r>
              <a:rPr lang="fr-FR" sz="4400" dirty="0">
                <a:latin typeface="Cursive standard" pitchFamily="2" charset="0"/>
              </a:rPr>
              <a:t>vue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0" y="3924647"/>
            <a:ext cx="1392538" cy="17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²le$ ²soeur$ ²jumelle$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76308" y="2577608"/>
            <a:ext cx="4610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²sui$ ²blonde</a:t>
            </a:r>
            <a:r>
              <a:rPr lang="fr-FR" sz="3200" dirty="0">
                <a:latin typeface="Script cole" panose="00000400000000000000" pitchFamily="2" charset="0"/>
              </a:rPr>
              <a:t>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²sui$ ²rentrée dan$ ²une maison ²inconnue.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’ai mangé dan$ ²le$ 3 ²bol$.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me ²sui$ endormie.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22" y="4770242"/>
            <a:ext cx="1034085" cy="7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027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1801696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19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20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9231" r="10558" b="10564"/>
          <a:stretch/>
        </p:blipFill>
        <p:spPr bwMode="auto">
          <a:xfrm>
            <a:off x="6345405" y="2437494"/>
            <a:ext cx="3940690" cy="269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30605" y="414067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farine</a:t>
            </a:r>
          </a:p>
        </p:txBody>
      </p:sp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6" y="199754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647853" y="4367313"/>
            <a:ext cx="424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Script cole" panose="00000400000000000000" pitchFamily="2" charset="0"/>
              </a:rPr>
              <a:t>J</a:t>
            </a:r>
            <a:r>
              <a:rPr lang="fr-FR" sz="2400" dirty="0">
                <a:latin typeface="Cursive standard" pitchFamily="2" charset="0"/>
              </a:rPr>
              <a:t>’ai 7 ²biscuits mais ²je veux en donner 3 à mon ²petit ²frère.</a:t>
            </a:r>
          </a:p>
          <a:p>
            <a:r>
              <a:rPr lang="fr-FR" sz="2400" dirty="0">
                <a:latin typeface="Script cole" panose="00000400000000000000" pitchFamily="2" charset="0"/>
              </a:rPr>
              <a:t>C</a:t>
            </a:r>
            <a:r>
              <a:rPr lang="fr-FR" sz="2400" dirty="0">
                <a:latin typeface="Cursive standard" pitchFamily="2" charset="0"/>
              </a:rPr>
              <a:t>ombien va-t-il m’en ²rester 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Se faire rouler dans la farine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39732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494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2225" y="660710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3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0837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23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24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23505" y="2195686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ursive standard" pitchFamily="2" charset="0"/>
              </a:rPr>
              <a:t>	</a:t>
            </a:r>
            <a:r>
              <a:rPr lang="fr-FR" sz="3200" dirty="0">
                <a:latin typeface="Script cole" panose="00000400000000000000" pitchFamily="2" charset="0"/>
              </a:rPr>
              <a:t>D</a:t>
            </a:r>
            <a:r>
              <a:rPr lang="fr-FR" sz="3200" dirty="0">
                <a:latin typeface="Cursive standard" pitchFamily="2" charset="0"/>
              </a:rPr>
              <a:t>eux ²pomme$ de ²terre marchent ²sur ²un ²trottoir. </a:t>
            </a:r>
            <a:r>
              <a:rPr lang="fr-FR" sz="3200" dirty="0">
                <a:latin typeface="Script cole" panose="00000400000000000000" pitchFamily="2" charset="0"/>
              </a:rPr>
              <a:t>U</a:t>
            </a:r>
            <a:r>
              <a:rPr lang="fr-FR" sz="3200" dirty="0">
                <a:latin typeface="Cursive standard" pitchFamily="2" charset="0"/>
              </a:rPr>
              <a:t>ne ²pomme de ²terre ²se ²fait écraser. 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ue dit ²la deuxième ²pomme de ²terre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85" y="4232756"/>
            <a:ext cx="1502817" cy="15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 oh ²purée !!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24209" y="2197953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M</a:t>
            </a:r>
            <a:r>
              <a:rPr lang="fr-FR" sz="3200" dirty="0">
                <a:latin typeface="Cursive standard" pitchFamily="2" charset="0"/>
              </a:rPr>
              <a:t>a ²belle mère me déteste</a:t>
            </a:r>
            <a:r>
              <a:rPr lang="fr-FR" sz="3200" dirty="0">
                <a:latin typeface="Script cole" panose="00000400000000000000" pitchFamily="2" charset="0"/>
              </a:rPr>
              <a:t>.  E</a:t>
            </a:r>
            <a:r>
              <a:rPr lang="fr-FR" sz="3200" dirty="0">
                <a:latin typeface="Cursive standard" pitchFamily="2" charset="0"/>
              </a:rPr>
              <a:t>lle a demandé au chasseur de ²lui ²ramener mon </a:t>
            </a:r>
            <a:r>
              <a:rPr lang="fr-FR" sz="3200" dirty="0" err="1">
                <a:latin typeface="Cursive standard" pitchFamily="2" charset="0"/>
              </a:rPr>
              <a:t>coeur</a:t>
            </a:r>
            <a:r>
              <a:rPr lang="fr-FR" sz="3200" dirty="0">
                <a:latin typeface="Cursive standard" pitchFamily="2" charset="0"/>
              </a:rPr>
              <a:t> . </a:t>
            </a:r>
            <a:r>
              <a:rPr lang="fr-FR" sz="3200" dirty="0">
                <a:latin typeface="Script cole" panose="00000400000000000000" pitchFamily="2" charset="0"/>
              </a:rPr>
              <a:t>D</a:t>
            </a:r>
            <a:r>
              <a:rPr lang="fr-FR" sz="3200" dirty="0">
                <a:latin typeface="Cursive standard" pitchFamily="2" charset="0"/>
              </a:rPr>
              <a:t>e$ nain$ m’ont ²protégée.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"/>
          <a:stretch/>
        </p:blipFill>
        <p:spPr bwMode="auto">
          <a:xfrm>
            <a:off x="9182082" y="4195477"/>
            <a:ext cx="764795" cy="14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26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27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7691" r="10558"/>
          <a:stretch/>
        </p:blipFill>
        <p:spPr bwMode="auto">
          <a:xfrm>
            <a:off x="6420629" y="2341144"/>
            <a:ext cx="3730631" cy="30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6" y="1913571"/>
            <a:ext cx="1336083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74" y="1913571"/>
            <a:ext cx="133608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16" y="1913571"/>
            <a:ext cx="133608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2" y="4476376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0" y="3246425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812" y="1815809"/>
            <a:ext cx="4565954" cy="13475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2" y="3249160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0" y="4473641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806" y="4008276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Script cole" panose="00000400000000000000" pitchFamily="2" charset="0"/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94120" y="5238603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2812" y="5235492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794120" y="4001626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245356" y="3582483"/>
            <a:ext cx="1645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cript cole" panose="00000400000000000000" pitchFamily="2" charset="0"/>
              </a:rPr>
              <a:t>Q</a:t>
            </a:r>
            <a:r>
              <a:rPr lang="fr-FR" sz="2400" dirty="0">
                <a:latin typeface="Cursive standard" pitchFamily="2" charset="0"/>
              </a:rPr>
              <a:t>uel </a:t>
            </a:r>
          </a:p>
          <a:p>
            <a:pPr algn="ctr"/>
            <a:r>
              <a:rPr lang="fr-FR" sz="2400" dirty="0">
                <a:latin typeface="Cursive standard" pitchFamily="2" charset="0"/>
              </a:rPr>
              <a:t>cerf-volant </a:t>
            </a:r>
          </a:p>
          <a:p>
            <a:pPr algn="ctr"/>
            <a:r>
              <a:rPr lang="fr-FR" sz="2400" dirty="0">
                <a:latin typeface="Cursive standard" pitchFamily="2" charset="0"/>
              </a:rPr>
              <a:t>vient </a:t>
            </a:r>
            <a:r>
              <a:rPr lang="fr-FR" sz="2400" dirty="0" err="1">
                <a:latin typeface="Cursive standard" pitchFamily="2" charset="0"/>
              </a:rPr>
              <a:t>aprè</a:t>
            </a:r>
            <a:r>
              <a:rPr lang="fr-FR" sz="2400" dirty="0">
                <a:latin typeface="Cursive standard" pitchFamily="2" charset="0"/>
              </a:rPr>
              <a:t>$ ²le$ 3 ²premier$ 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source : http://urlz.fr/7unA  -  Rentrer dans sa coquille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²le 3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75318" y="6586958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30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29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819666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1966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885750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ursive standard" pitchFamily="2" charset="0"/>
              </a:rPr>
              <a:t>30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94809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</a:t>
            </a:r>
          </a:p>
        </p:txBody>
      </p:sp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6916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51329" y="2195685"/>
            <a:ext cx="43657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ursive standard" pitchFamily="2" charset="0"/>
              </a:rPr>
              <a:t>	</a:t>
            </a:r>
            <a:r>
              <a:rPr lang="fr-FR" sz="4400" dirty="0">
                <a:latin typeface="Script cole" panose="00000400000000000000" pitchFamily="2" charset="0"/>
              </a:rPr>
              <a:t>M</a:t>
            </a:r>
            <a:r>
              <a:rPr lang="fr-FR" sz="4400" dirty="0">
                <a:latin typeface="Cursive standard" pitchFamily="2" charset="0"/>
              </a:rPr>
              <a:t>r et </a:t>
            </a:r>
            <a:r>
              <a:rPr lang="fr-FR" sz="4400" dirty="0">
                <a:latin typeface="Script cole" panose="00000400000000000000" pitchFamily="2" charset="0"/>
              </a:rPr>
              <a:t>M</a:t>
            </a:r>
            <a:r>
              <a:rPr lang="fr-FR" sz="4400" dirty="0">
                <a:latin typeface="Cursive standard" pitchFamily="2" charset="0"/>
              </a:rPr>
              <a:t>me </a:t>
            </a:r>
            <a:r>
              <a:rPr lang="fr-FR" sz="4400" dirty="0" err="1">
                <a:latin typeface="Script cole" panose="00000400000000000000" pitchFamily="2" charset="0"/>
              </a:rPr>
              <a:t>P</a:t>
            </a:r>
            <a:r>
              <a:rPr lang="fr-FR" sz="4400" dirty="0" err="1">
                <a:latin typeface="Cursive standard" pitchFamily="2" charset="0"/>
              </a:rPr>
              <a:t>ard</a:t>
            </a:r>
            <a:r>
              <a:rPr lang="fr-FR" sz="4400" dirty="0">
                <a:latin typeface="Cursive standard" pitchFamily="2" charset="0"/>
              </a:rPr>
              <a:t> ont ²un ²fils, comment ²$’appelle-²il 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 bwMode="auto">
          <a:xfrm>
            <a:off x="2846914" y="4403504"/>
            <a:ext cx="1942364" cy="11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L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éo  (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Léo-Pard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290776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M</a:t>
            </a:r>
            <a:r>
              <a:rPr lang="fr-FR" sz="3200" dirty="0">
                <a:latin typeface="Cursive standard" pitchFamily="2" charset="0"/>
              </a:rPr>
              <a:t>on ²papa est menuisier</a:t>
            </a:r>
            <a:endParaRPr lang="fr-FR" sz="3200" dirty="0">
              <a:latin typeface="Script cole" panose="00000400000000000000" pitchFamily="2" charset="0"/>
            </a:endParaRPr>
          </a:p>
          <a:p>
            <a:r>
              <a:rPr lang="fr-FR" sz="3200" dirty="0">
                <a:latin typeface="Script cole" panose="00000400000000000000" pitchFamily="2" charset="0"/>
              </a:rPr>
              <a:t>C’</a:t>
            </a:r>
            <a:r>
              <a:rPr lang="fr-FR" sz="3200" dirty="0">
                <a:latin typeface="Cursive standard" pitchFamily="2" charset="0"/>
              </a:rPr>
              <a:t>est ²lui qui m’a ²fabriqué. </a:t>
            </a:r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ne </a:t>
            </a:r>
            <a:r>
              <a:rPr lang="fr-FR" sz="3200" dirty="0" err="1">
                <a:latin typeface="Cursive standard" pitchFamily="2" charset="0"/>
              </a:rPr>
              <a:t>doi</a:t>
            </a:r>
            <a:r>
              <a:rPr lang="fr-FR" sz="3200" dirty="0">
                <a:latin typeface="Cursive standard" pitchFamily="2" charset="0"/>
              </a:rPr>
              <a:t>$ ²pa$ mentir ²sinon gare à mon nez !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2" y="4082783"/>
            <a:ext cx="1729907" cy="17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xmlns="" id="{824BFE4E-C7A6-4575-BF52-38369FCC9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505</Words>
  <Application>Microsoft Office PowerPoint</Application>
  <PresentationFormat>Personnalisé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NB</cp:lastModifiedBy>
  <cp:revision>68</cp:revision>
  <cp:lastPrinted>2018-07-28T17:19:51Z</cp:lastPrinted>
  <dcterms:created xsi:type="dcterms:W3CDTF">2018-07-28T10:40:52Z</dcterms:created>
  <dcterms:modified xsi:type="dcterms:W3CDTF">2019-09-01T18:33:44Z</dcterms:modified>
</cp:coreProperties>
</file>