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5" r:id="rId8"/>
    <p:sldId id="266" r:id="rId9"/>
    <p:sldId id="267" r:id="rId10"/>
    <p:sldId id="268" r:id="rId11"/>
    <p:sldId id="269" r:id="rId12"/>
    <p:sldId id="270" r:id="rId13"/>
    <p:sldId id="271" r:id="rId14"/>
  </p:sldIdLst>
  <p:sldSz cx="7561263" cy="10693400"/>
  <p:notesSz cx="6858000" cy="9945688"/>
  <p:defaultTextStyle>
    <a:defPPr>
      <a:defRPr lang="fr-FR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549" y="-115"/>
      </p:cViewPr>
      <p:guideLst>
        <p:guide orient="horz" pos="3368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7095" y="3321887"/>
            <a:ext cx="6427074" cy="22921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74D9-A591-4A3B-8E05-73CD196B4043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C9BA-90B9-4E1C-950E-6060826130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223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74D9-A591-4A3B-8E05-73CD196B4043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C9BA-90B9-4E1C-950E-6060826130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3446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4111436" y="571801"/>
            <a:ext cx="1275964" cy="1216374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83548" y="571801"/>
            <a:ext cx="3701869" cy="1216374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74D9-A591-4A3B-8E05-73CD196B4043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C9BA-90B9-4E1C-950E-6060826130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477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74D9-A591-4A3B-8E05-73CD196B4043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C9BA-90B9-4E1C-950E-6060826130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298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7288" y="6871500"/>
            <a:ext cx="6427074" cy="2123828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97288" y="4532321"/>
            <a:ext cx="6427074" cy="2339180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74D9-A591-4A3B-8E05-73CD196B4043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C9BA-90B9-4E1C-950E-6060826130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2963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83548" y="3326836"/>
            <a:ext cx="2488916" cy="940870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98485" y="3326836"/>
            <a:ext cx="2488916" cy="940870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74D9-A591-4A3B-8E05-73CD196B4043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C9BA-90B9-4E1C-950E-6060826130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3402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78064" y="2393639"/>
            <a:ext cx="3340871" cy="99755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78064" y="3391194"/>
            <a:ext cx="3340871" cy="616108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841017" y="2393639"/>
            <a:ext cx="3342183" cy="99755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841017" y="3391194"/>
            <a:ext cx="3342183" cy="616108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74D9-A591-4A3B-8E05-73CD196B4043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C9BA-90B9-4E1C-950E-6060826130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8765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74D9-A591-4A3B-8E05-73CD196B4043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C9BA-90B9-4E1C-950E-6060826130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420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74D9-A591-4A3B-8E05-73CD196B4043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C9BA-90B9-4E1C-950E-6060826130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310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064" y="425756"/>
            <a:ext cx="2487604" cy="181193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56244" y="425757"/>
            <a:ext cx="4226957" cy="912652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78064" y="2237694"/>
            <a:ext cx="2487604" cy="731458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74D9-A591-4A3B-8E05-73CD196B4043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C9BA-90B9-4E1C-950E-6060826130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4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2060" y="7485381"/>
            <a:ext cx="4536758" cy="883692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482060" y="8369073"/>
            <a:ext cx="4536758" cy="125498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74D9-A591-4A3B-8E05-73CD196B4043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C9BA-90B9-4E1C-950E-6060826130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546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78063" y="2495129"/>
            <a:ext cx="6805137" cy="7057149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78063" y="9911199"/>
            <a:ext cx="1764295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F74D9-A591-4A3B-8E05-73CD196B4043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83432" y="9911199"/>
            <a:ext cx="2394400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418905" y="9911199"/>
            <a:ext cx="1764295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DC9BA-90B9-4E1C-950E-6060826130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0541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image" Target="../media/image41.png"/><Relationship Id="rId7" Type="http://schemas.openxmlformats.org/officeDocument/2006/relationships/image" Target="../media/image62.png"/><Relationship Id="rId12" Type="http://schemas.openxmlformats.org/officeDocument/2006/relationships/image" Target="../media/image6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70.png"/><Relationship Id="rId5" Type="http://schemas.openxmlformats.org/officeDocument/2006/relationships/image" Target="../media/image67.jpeg"/><Relationship Id="rId15" Type="http://schemas.microsoft.com/office/2007/relationships/hdphoto" Target="../media/hdphoto4.wdp"/><Relationship Id="rId10" Type="http://schemas.openxmlformats.org/officeDocument/2006/relationships/image" Target="../media/image69.png"/><Relationship Id="rId4" Type="http://schemas.openxmlformats.org/officeDocument/2006/relationships/image" Target="../media/image45.png"/><Relationship Id="rId9" Type="http://schemas.openxmlformats.org/officeDocument/2006/relationships/image" Target="../media/image68.png"/><Relationship Id="rId1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0.png"/><Relationship Id="rId7" Type="http://schemas.openxmlformats.org/officeDocument/2006/relationships/image" Target="../media/image7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microsoft.com/office/2007/relationships/hdphoto" Target="../media/hdphoto6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21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7.png"/><Relationship Id="rId25" Type="http://schemas.microsoft.com/office/2007/relationships/hdphoto" Target="../media/hdphoto2.wdp"/><Relationship Id="rId2" Type="http://schemas.openxmlformats.org/officeDocument/2006/relationships/image" Target="../media/image1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24" Type="http://schemas.openxmlformats.org/officeDocument/2006/relationships/image" Target="../media/image33.png"/><Relationship Id="rId5" Type="http://schemas.openxmlformats.org/officeDocument/2006/relationships/image" Target="../media/image4.png"/><Relationship Id="rId15" Type="http://schemas.openxmlformats.org/officeDocument/2006/relationships/image" Target="../media/image25.png"/><Relationship Id="rId23" Type="http://schemas.openxmlformats.org/officeDocument/2006/relationships/image" Target="../media/image32.png"/><Relationship Id="rId10" Type="http://schemas.openxmlformats.org/officeDocument/2006/relationships/image" Target="../media/image9.png"/><Relationship Id="rId19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4.png"/><Relationship Id="rId2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3.wdp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14.png"/><Relationship Id="rId5" Type="http://schemas.openxmlformats.org/officeDocument/2006/relationships/image" Target="../media/image37.png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14.png"/><Relationship Id="rId12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2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45.pn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45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4.wdp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7183" y="306140"/>
            <a:ext cx="4392488" cy="450607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43207" y="563742"/>
            <a:ext cx="3960000" cy="3960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43207" y="887930"/>
            <a:ext cx="396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Cursive standard" pitchFamily="2" charset="0"/>
              </a:rPr>
              <a:t>Les ²animaux ²de ²la </a:t>
            </a:r>
            <a:r>
              <a:rPr lang="fr-FR" sz="2800" b="1" dirty="0" smtClean="0">
                <a:latin typeface="Cursive standard" pitchFamily="2" charset="0"/>
              </a:rPr>
              <a:t>²forêt</a:t>
            </a:r>
            <a:endParaRPr lang="fr-FR" sz="2800" b="1" dirty="0">
              <a:latin typeface="Cursive standard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2" r="24642" b="7167"/>
          <a:stretch/>
        </p:blipFill>
        <p:spPr bwMode="auto">
          <a:xfrm>
            <a:off x="511928" y="1643862"/>
            <a:ext cx="733955" cy="71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r="9163"/>
          <a:stretch/>
        </p:blipFill>
        <p:spPr bwMode="auto">
          <a:xfrm>
            <a:off x="3063646" y="2428570"/>
            <a:ext cx="889521" cy="71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3"/>
          <a:stretch/>
        </p:blipFill>
        <p:spPr bwMode="auto">
          <a:xfrm>
            <a:off x="1278318" y="1643862"/>
            <a:ext cx="787956" cy="73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4945" r="17620" b="4543"/>
          <a:stretch/>
        </p:blipFill>
        <p:spPr bwMode="auto">
          <a:xfrm>
            <a:off x="511928" y="2416027"/>
            <a:ext cx="1132310" cy="73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097" y="1643862"/>
            <a:ext cx="1083518" cy="73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448" y="2416027"/>
            <a:ext cx="978469" cy="73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7015"/>
          <a:stretch/>
        </p:blipFill>
        <p:spPr bwMode="auto">
          <a:xfrm>
            <a:off x="511928" y="3210068"/>
            <a:ext cx="663442" cy="71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5" t="8794" r="24033" b="3286"/>
          <a:stretch/>
        </p:blipFill>
        <p:spPr bwMode="auto">
          <a:xfrm>
            <a:off x="1288368" y="3208871"/>
            <a:ext cx="517227" cy="71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93" y="1643862"/>
            <a:ext cx="731374" cy="73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53399" y="4062077"/>
            <a:ext cx="39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ursive standard" pitchFamily="2" charset="0"/>
              </a:rPr>
              <a:t>²cerf, ²chevreuil, ²hérisson, ²our$, ²sanglier, ²loup, ²renard, </a:t>
            </a:r>
          </a:p>
          <a:p>
            <a:pPr algn="ctr"/>
            <a:r>
              <a:rPr lang="fr-FR" sz="1200" dirty="0" smtClean="0">
                <a:latin typeface="Cursive standard" pitchFamily="2" charset="0"/>
              </a:rPr>
              <a:t>²lapin, ²lièvre, ²faisan, ²blaireau </a:t>
            </a:r>
            <a:endParaRPr lang="fr-FR" sz="1200" dirty="0">
              <a:latin typeface="Cursive standard" pitchFamily="2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20" y="3210069"/>
            <a:ext cx="899526" cy="71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47" b="6167"/>
          <a:stretch/>
        </p:blipFill>
        <p:spPr bwMode="auto">
          <a:xfrm>
            <a:off x="2901381" y="3210069"/>
            <a:ext cx="1062098" cy="71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559884" y="6066780"/>
            <a:ext cx="2962080" cy="295232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²cerf – ²biche – ²faon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²chevreuil – ²chevrette – ²faon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²renard – ²renarde – ²renardeau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²sanglier – ²laie – ²marcassin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²faisan – ²faisane – ²faisandeau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²blaireau – ²blairelle – ²blaireautin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²hérisson – ²hérissonne – ²hérisson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²loup – ²louve – ²louveteau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²lapin – ²lapine – ²lapereau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²lièvre – ²hase – ²levreau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²ours – ²ourse - ²ourson</a:t>
            </a:r>
            <a:endParaRPr lang="fr-FR" sz="1400" dirty="0">
              <a:solidFill>
                <a:schemeClr val="tx1"/>
              </a:solidFill>
              <a:latin typeface="Cursive standard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214" y="5418708"/>
            <a:ext cx="4392488" cy="450607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276238" y="5676310"/>
            <a:ext cx="3960000" cy="3960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276238" y="5748318"/>
            <a:ext cx="396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Cursive standard" pitchFamily="2" charset="0"/>
              </a:rPr>
              <a:t>Les </a:t>
            </a:r>
            <a:r>
              <a:rPr lang="fr-FR" sz="2800" b="1" dirty="0" smtClean="0">
                <a:latin typeface="Cursive standard" pitchFamily="2" charset="0"/>
              </a:rPr>
              <a:t>petit$ des animaux </a:t>
            </a:r>
          </a:p>
          <a:p>
            <a:pPr algn="ctr"/>
            <a:r>
              <a:rPr lang="fr-FR" sz="2800" b="1" dirty="0" smtClean="0">
                <a:latin typeface="Cursive standard" pitchFamily="2" charset="0"/>
              </a:rPr>
              <a:t>²de </a:t>
            </a:r>
            <a:r>
              <a:rPr lang="fr-FR" sz="2800" b="1" dirty="0" smtClean="0">
                <a:latin typeface="Cursive standard" pitchFamily="2" charset="0"/>
              </a:rPr>
              <a:t>²la </a:t>
            </a:r>
            <a:r>
              <a:rPr lang="fr-FR" sz="2800" b="1" dirty="0" smtClean="0">
                <a:latin typeface="Cursive standard" pitchFamily="2" charset="0"/>
              </a:rPr>
              <a:t>²forêt</a:t>
            </a:r>
            <a:endParaRPr lang="fr-FR" sz="2800" b="1" dirty="0">
              <a:latin typeface="Cursive standard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59884" y="977362"/>
            <a:ext cx="2962080" cy="295232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²cerf – ²biche – ²faon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²chevreuil – ²chevrette – ²faon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²renard – ²renarde – ²renardeau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²sanglier – ²laie – ²marcassin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²faisan – ²faisane – ²faisandeau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²blaireau – ²blairelle – ²blaireautin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²hérisson – ²hérissonne – ²hérisson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²loup – ²louve – ²louveteau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²lapin – ²lapine – ²lapereau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²lièvre – ²hase – ²levreau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²ours – ²ourse - ²ourson</a:t>
            </a:r>
            <a:endParaRPr lang="fr-FR" sz="1400" dirty="0">
              <a:solidFill>
                <a:schemeClr val="tx1"/>
              </a:solidFill>
              <a:latin typeface="Cursive standard" pitchFamily="2" charset="0"/>
            </a:endParaRP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28" y="6780501"/>
            <a:ext cx="830523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 r="17376"/>
          <a:stretch/>
        </p:blipFill>
        <p:spPr bwMode="auto">
          <a:xfrm>
            <a:off x="1551718" y="6806184"/>
            <a:ext cx="514556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37"/>
          <a:stretch/>
        </p:blipFill>
        <p:spPr bwMode="auto">
          <a:xfrm>
            <a:off x="3135412" y="6789927"/>
            <a:ext cx="904136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9" t="15361" r="15139" b="12955"/>
          <a:stretch/>
        </p:blipFill>
        <p:spPr bwMode="auto">
          <a:xfrm>
            <a:off x="2233399" y="6806184"/>
            <a:ext cx="770363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28" y="7578335"/>
            <a:ext cx="73216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38"/>
          <a:stretch/>
        </p:blipFill>
        <p:spPr bwMode="auto">
          <a:xfrm>
            <a:off x="1354209" y="7578335"/>
            <a:ext cx="71516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 t="4142" r="9167" b="4019"/>
          <a:stretch/>
        </p:blipFill>
        <p:spPr bwMode="auto">
          <a:xfrm>
            <a:off x="2167344" y="7578335"/>
            <a:ext cx="9024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4" r="21024"/>
          <a:stretch/>
        </p:blipFill>
        <p:spPr bwMode="auto">
          <a:xfrm>
            <a:off x="3201254" y="7578335"/>
            <a:ext cx="84550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85"/>
          <a:stretch/>
        </p:blipFill>
        <p:spPr bwMode="auto">
          <a:xfrm>
            <a:off x="1159215" y="8370287"/>
            <a:ext cx="64638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0" t="16690" r="22400"/>
          <a:stretch/>
        </p:blipFill>
        <p:spPr bwMode="auto">
          <a:xfrm>
            <a:off x="1923875" y="8370287"/>
            <a:ext cx="508351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7" r="14567"/>
          <a:stretch/>
        </p:blipFill>
        <p:spPr bwMode="auto">
          <a:xfrm>
            <a:off x="2540638" y="8362091"/>
            <a:ext cx="92624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ZoneTexte 44"/>
          <p:cNvSpPr txBox="1"/>
          <p:nvPr/>
        </p:nvSpPr>
        <p:spPr>
          <a:xfrm>
            <a:off x="276238" y="9094676"/>
            <a:ext cx="39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ursive standard" pitchFamily="2" charset="0"/>
              </a:rPr>
              <a:t>faon, faon, renardeau, marcassin, faisandeau, blaireautin</a:t>
            </a:r>
          </a:p>
          <a:p>
            <a:pPr algn="ctr"/>
            <a:r>
              <a:rPr lang="fr-FR" sz="1200" dirty="0" smtClean="0">
                <a:latin typeface="Cursive standard" pitchFamily="2" charset="0"/>
              </a:rPr>
              <a:t>hérisson, louveteau, lapereau, levreau, ourson</a:t>
            </a:r>
            <a:endParaRPr lang="fr-FR" sz="1200" dirty="0"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640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036417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²hérisson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²loup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²hérisson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²loup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²hérissonne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²louve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²hérissonne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²louve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²hérisson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²louveteau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²hérisson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²louveteau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4945" r="17620" b="4543"/>
          <a:stretch/>
        </p:blipFill>
        <p:spPr bwMode="auto">
          <a:xfrm>
            <a:off x="7853311" y="7578949"/>
            <a:ext cx="2724345" cy="175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r="9163"/>
          <a:stretch/>
        </p:blipFill>
        <p:spPr bwMode="auto">
          <a:xfrm>
            <a:off x="7853311" y="3258468"/>
            <a:ext cx="2149670" cy="173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47" b="6167"/>
          <a:stretch/>
        </p:blipFill>
        <p:spPr bwMode="auto">
          <a:xfrm>
            <a:off x="7561263" y="6642844"/>
            <a:ext cx="2684650" cy="181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5385" y="3258468"/>
            <a:ext cx="1975230" cy="176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79" y="172726"/>
            <a:ext cx="2592287" cy="174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 t="4142" r="9167" b="4019"/>
          <a:stretch/>
        </p:blipFill>
        <p:spPr bwMode="auto">
          <a:xfrm>
            <a:off x="837839" y="7199188"/>
            <a:ext cx="2136966" cy="170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889" y="127605"/>
            <a:ext cx="2461698" cy="184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057" y="1000282"/>
            <a:ext cx="1844475" cy="18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7015"/>
          <a:stretch/>
        </p:blipFill>
        <p:spPr bwMode="auto">
          <a:xfrm>
            <a:off x="-5938472" y="8047034"/>
            <a:ext cx="1646174" cy="178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5" t="8794" r="24033" b="3286"/>
          <a:stretch/>
        </p:blipFill>
        <p:spPr bwMode="auto">
          <a:xfrm>
            <a:off x="-2114866" y="7974274"/>
            <a:ext cx="1360942" cy="189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" t="6983" r="2987" b="9483"/>
          <a:stretch/>
        </p:blipFill>
        <p:spPr bwMode="auto">
          <a:xfrm>
            <a:off x="4305375" y="3683051"/>
            <a:ext cx="2534833" cy="176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4" r="21024"/>
          <a:stretch/>
        </p:blipFill>
        <p:spPr bwMode="auto">
          <a:xfrm>
            <a:off x="4528676" y="7199188"/>
            <a:ext cx="2088232" cy="177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84" y="3683050"/>
            <a:ext cx="2714676" cy="176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632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706453"/>
              </p:ext>
            </p:extLst>
          </p:nvPr>
        </p:nvGraphicFramePr>
        <p:xfrm>
          <a:off x="90114" y="108221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7015"/>
          <a:stretch/>
        </p:blipFill>
        <p:spPr bwMode="auto">
          <a:xfrm>
            <a:off x="396255" y="202241"/>
            <a:ext cx="3024336" cy="327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5" t="8794" r="24033" b="3286"/>
          <a:stretch/>
        </p:blipFill>
        <p:spPr bwMode="auto">
          <a:xfrm>
            <a:off x="4572719" y="202241"/>
            <a:ext cx="2376264" cy="330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1" t="7110" b="22208"/>
          <a:stretch/>
        </p:blipFill>
        <p:spPr bwMode="auto">
          <a:xfrm>
            <a:off x="153357" y="3730036"/>
            <a:ext cx="3574098" cy="302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85"/>
          <a:stretch/>
        </p:blipFill>
        <p:spPr bwMode="auto">
          <a:xfrm>
            <a:off x="459653" y="7159560"/>
            <a:ext cx="2897539" cy="322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6" t="9648" r="26848" b="8040"/>
          <a:stretch/>
        </p:blipFill>
        <p:spPr bwMode="auto">
          <a:xfrm>
            <a:off x="3924646" y="3730036"/>
            <a:ext cx="3396575" cy="302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0" t="16690" r="22400"/>
          <a:stretch/>
        </p:blipFill>
        <p:spPr bwMode="auto">
          <a:xfrm>
            <a:off x="4483536" y="7159561"/>
            <a:ext cx="2278793" cy="322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842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453530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²lapin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²lièvre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²lapin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²lièvre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²lapine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²hase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²lapine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²hase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²lapereau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²levreau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²lapereau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²levreau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7015"/>
          <a:stretch/>
        </p:blipFill>
        <p:spPr bwMode="auto">
          <a:xfrm>
            <a:off x="1260351" y="158940"/>
            <a:ext cx="1646174" cy="178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5" t="8794" r="24033" b="3286"/>
          <a:stretch/>
        </p:blipFill>
        <p:spPr bwMode="auto">
          <a:xfrm>
            <a:off x="4932759" y="182887"/>
            <a:ext cx="1264032" cy="175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1" t="7110" b="22208"/>
          <a:stretch/>
        </p:blipFill>
        <p:spPr bwMode="auto">
          <a:xfrm>
            <a:off x="900311" y="3690516"/>
            <a:ext cx="2088232" cy="177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85"/>
          <a:stretch/>
        </p:blipFill>
        <p:spPr bwMode="auto">
          <a:xfrm>
            <a:off x="1179696" y="7276229"/>
            <a:ext cx="1529462" cy="170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6" t="9648" r="26848" b="8040"/>
          <a:stretch/>
        </p:blipFill>
        <p:spPr bwMode="auto">
          <a:xfrm>
            <a:off x="4633603" y="3689814"/>
            <a:ext cx="2002519" cy="178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0" t="16690" r="22400"/>
          <a:stretch/>
        </p:blipFill>
        <p:spPr bwMode="auto">
          <a:xfrm>
            <a:off x="4993987" y="7164493"/>
            <a:ext cx="1281750" cy="181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4171" r="18249" b="15578"/>
          <a:stretch/>
        </p:blipFill>
        <p:spPr bwMode="auto">
          <a:xfrm>
            <a:off x="9613279" y="3685162"/>
            <a:ext cx="2415366" cy="355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575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13717"/>
              </p:ext>
            </p:extLst>
          </p:nvPr>
        </p:nvGraphicFramePr>
        <p:xfrm>
          <a:off x="90114" y="108221"/>
          <a:ext cx="3681463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7" y="234132"/>
            <a:ext cx="324036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7" t="13376" r="27282" b="15923"/>
          <a:stretch/>
        </p:blipFill>
        <p:spPr bwMode="auto">
          <a:xfrm>
            <a:off x="216235" y="4188154"/>
            <a:ext cx="3456384" cy="251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7" r="14567"/>
          <a:stretch/>
        </p:blipFill>
        <p:spPr bwMode="auto">
          <a:xfrm>
            <a:off x="216235" y="7434932"/>
            <a:ext cx="3456384" cy="268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970639"/>
              </p:ext>
            </p:extLst>
          </p:nvPr>
        </p:nvGraphicFramePr>
        <p:xfrm>
          <a:off x="3852868" y="90116"/>
          <a:ext cx="3681463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²ours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²ours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²ourse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²ourse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²ourson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²ourson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600" y="144019"/>
            <a:ext cx="1844475" cy="18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7" t="13376" r="27282" b="15923"/>
          <a:stretch/>
        </p:blipFill>
        <p:spPr bwMode="auto">
          <a:xfrm>
            <a:off x="4431093" y="3672411"/>
            <a:ext cx="2372761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7" r="14567"/>
          <a:stretch/>
        </p:blipFill>
        <p:spPr bwMode="auto">
          <a:xfrm>
            <a:off x="4501375" y="7193843"/>
            <a:ext cx="2232195" cy="173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452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5652417" y="175533"/>
            <a:ext cx="4392488" cy="450607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-5436393" y="433135"/>
            <a:ext cx="3960000" cy="3960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-5436393" y="757323"/>
            <a:ext cx="396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Cursive standard" pitchFamily="2" charset="0"/>
              </a:rPr>
              <a:t>Les ²animaux ²de ²la </a:t>
            </a:r>
            <a:r>
              <a:rPr lang="fr-FR" sz="2800" b="1" dirty="0" smtClean="0">
                <a:latin typeface="Cursive standard" pitchFamily="2" charset="0"/>
              </a:rPr>
              <a:t>²forêt</a:t>
            </a:r>
            <a:endParaRPr lang="fr-FR" sz="2800" b="1" dirty="0">
              <a:latin typeface="Cursive standard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2" r="24642" b="7167"/>
          <a:stretch/>
        </p:blipFill>
        <p:spPr bwMode="auto">
          <a:xfrm>
            <a:off x="-5167672" y="1513255"/>
            <a:ext cx="733955" cy="71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r="9163"/>
          <a:stretch/>
        </p:blipFill>
        <p:spPr bwMode="auto">
          <a:xfrm>
            <a:off x="-2615954" y="2297963"/>
            <a:ext cx="889521" cy="71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3"/>
          <a:stretch/>
        </p:blipFill>
        <p:spPr bwMode="auto">
          <a:xfrm>
            <a:off x="-4401282" y="1513255"/>
            <a:ext cx="787956" cy="73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4945" r="17620" b="4543"/>
          <a:stretch/>
        </p:blipFill>
        <p:spPr bwMode="auto">
          <a:xfrm>
            <a:off x="-5167672" y="2285420"/>
            <a:ext cx="1132310" cy="73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9503" y="1513255"/>
            <a:ext cx="1083518" cy="73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9152" y="2285420"/>
            <a:ext cx="978469" cy="73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7015"/>
          <a:stretch/>
        </p:blipFill>
        <p:spPr bwMode="auto">
          <a:xfrm>
            <a:off x="-5167672" y="3079461"/>
            <a:ext cx="663442" cy="71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5" t="8794" r="24033" b="3286"/>
          <a:stretch/>
        </p:blipFill>
        <p:spPr bwMode="auto">
          <a:xfrm>
            <a:off x="-4391232" y="3078264"/>
            <a:ext cx="517227" cy="71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7807" y="1513255"/>
            <a:ext cx="731374" cy="73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-5426201" y="3931470"/>
            <a:ext cx="39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ursive standard" pitchFamily="2" charset="0"/>
              </a:rPr>
              <a:t>²cerf, ²chevreuil, ²hérisson, ²our$, ²sanglier, ²loup, ²renard, </a:t>
            </a:r>
          </a:p>
          <a:p>
            <a:pPr algn="ctr"/>
            <a:r>
              <a:rPr lang="fr-FR" sz="1200" dirty="0" smtClean="0">
                <a:latin typeface="Cursive standard" pitchFamily="2" charset="0"/>
              </a:rPr>
              <a:t>²lapin, ²lièvre, ²faisan, ²blaireau </a:t>
            </a:r>
            <a:endParaRPr lang="fr-FR" sz="1200" dirty="0">
              <a:latin typeface="Cursive standard" pitchFamily="2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80" y="3079462"/>
            <a:ext cx="899526" cy="71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47" b="6167"/>
          <a:stretch/>
        </p:blipFill>
        <p:spPr bwMode="auto">
          <a:xfrm>
            <a:off x="-2778219" y="3079462"/>
            <a:ext cx="1062098" cy="71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-5248520" y="4120382"/>
            <a:ext cx="2962080" cy="295232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²cerf – ²biche – ²faon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²chevreuil – ²chevrette – ²faon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²renard – ²renarde – ²renardeau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²sanglier – ²laie – ²marcassin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²faisan – ²faisane – ²faisandeau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²blaireau – ²blairelle – ²blaireautin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²hérisson – ²hérissonne – ²hérisson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²loup – ²louve – ²louveteau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²lapin – ²lapine – ²lapereau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²lièvre – ²hase – ²levreau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²ours – ²ourse - ²ourson</a:t>
            </a:r>
            <a:endParaRPr lang="fr-FR" sz="1400" dirty="0">
              <a:solidFill>
                <a:schemeClr val="tx1"/>
              </a:solidFill>
              <a:latin typeface="Cursive standard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186" y="594172"/>
            <a:ext cx="4392488" cy="450607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286210" y="851774"/>
            <a:ext cx="3960000" cy="3960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286210" y="1018933"/>
            <a:ext cx="396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Cursive standard" pitchFamily="2" charset="0"/>
              </a:rPr>
              <a:t>Les </a:t>
            </a:r>
            <a:r>
              <a:rPr lang="fr-FR" sz="2800" b="1" dirty="0" smtClean="0">
                <a:latin typeface="Cursive standard" pitchFamily="2" charset="0"/>
              </a:rPr>
              <a:t>femelle$ des animaux </a:t>
            </a:r>
          </a:p>
          <a:p>
            <a:pPr algn="ctr"/>
            <a:r>
              <a:rPr lang="fr-FR" sz="2800" b="1" dirty="0" smtClean="0">
                <a:latin typeface="Cursive standard" pitchFamily="2" charset="0"/>
              </a:rPr>
              <a:t>²de </a:t>
            </a:r>
            <a:r>
              <a:rPr lang="fr-FR" sz="2800" b="1" dirty="0" smtClean="0">
                <a:latin typeface="Cursive standard" pitchFamily="2" charset="0"/>
              </a:rPr>
              <a:t>²la </a:t>
            </a:r>
            <a:r>
              <a:rPr lang="fr-FR" sz="2800" b="1" dirty="0" smtClean="0">
                <a:latin typeface="Cursive standard" pitchFamily="2" charset="0"/>
              </a:rPr>
              <a:t>²forêt</a:t>
            </a:r>
            <a:endParaRPr lang="fr-FR" sz="2800" b="1" dirty="0">
              <a:latin typeface="Cursive standard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59884" y="977362"/>
            <a:ext cx="2962080" cy="295232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²cerf – ²biche – ²faon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²chevreuil – ²chevrette – ²faon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²renard – ²renarde – ²renardeau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²sanglier – ²laie – ²marcassin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²faisan – ²faisane – ²faisandeau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²blaireau – ²blairelle – ²blaireautin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²hérisson – ²hérissonne – ²hérisson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²loup – ²louve – ²louveteau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²lapin – ²lapine – ²lapereau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²lièvre – ²hase – ²levreau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  <a:latin typeface="Cursive standard" pitchFamily="2" charset="0"/>
              </a:rPr>
              <a:t>²ours – ²ourse - ²ourson</a:t>
            </a:r>
            <a:endParaRPr lang="fr-FR" sz="1400" dirty="0">
              <a:solidFill>
                <a:schemeClr val="tx1"/>
              </a:solidFill>
              <a:latin typeface="Cursive standard" pitchFamily="2" charset="0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5" r="4771"/>
          <a:stretch/>
        </p:blipFill>
        <p:spPr bwMode="auto">
          <a:xfrm>
            <a:off x="464706" y="2016883"/>
            <a:ext cx="674357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7" r="7533"/>
          <a:stretch/>
        </p:blipFill>
        <p:spPr bwMode="auto">
          <a:xfrm>
            <a:off x="1251817" y="2017463"/>
            <a:ext cx="748153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3"/>
          <a:stretch/>
        </p:blipFill>
        <p:spPr bwMode="auto">
          <a:xfrm>
            <a:off x="3158688" y="2016883"/>
            <a:ext cx="918417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6788" b="8978"/>
          <a:stretch/>
        </p:blipFill>
        <p:spPr bwMode="auto">
          <a:xfrm>
            <a:off x="2121514" y="2016883"/>
            <a:ext cx="948031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3"/>
          <a:stretch/>
        </p:blipFill>
        <p:spPr bwMode="auto">
          <a:xfrm>
            <a:off x="702389" y="2770751"/>
            <a:ext cx="1098855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6" t="4796" r="14111" b="-4569"/>
          <a:stretch/>
        </p:blipFill>
        <p:spPr bwMode="auto">
          <a:xfrm>
            <a:off x="1908520" y="2770751"/>
            <a:ext cx="792481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" t="6983" r="2987" b="9483"/>
          <a:stretch/>
        </p:blipFill>
        <p:spPr bwMode="auto">
          <a:xfrm>
            <a:off x="464706" y="3495405"/>
            <a:ext cx="879164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076" y="2770751"/>
            <a:ext cx="941537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1" t="7110" b="22208"/>
          <a:stretch/>
        </p:blipFill>
        <p:spPr bwMode="auto">
          <a:xfrm>
            <a:off x="1477316" y="3495405"/>
            <a:ext cx="721989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6" t="9648" r="26848" b="8040"/>
          <a:stretch/>
        </p:blipFill>
        <p:spPr bwMode="auto">
          <a:xfrm>
            <a:off x="2362446" y="3491885"/>
            <a:ext cx="686129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7" t="13376" r="27282" b="15923"/>
          <a:stretch/>
        </p:blipFill>
        <p:spPr bwMode="auto">
          <a:xfrm>
            <a:off x="3236845" y="3491885"/>
            <a:ext cx="84026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oneTexte 35"/>
          <p:cNvSpPr txBox="1"/>
          <p:nvPr/>
        </p:nvSpPr>
        <p:spPr>
          <a:xfrm>
            <a:off x="269045" y="4260112"/>
            <a:ext cx="39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ursive standard" pitchFamily="2" charset="0"/>
              </a:rPr>
              <a:t>biche, chevrette, renarde, laie, faisane, blairelle, </a:t>
            </a:r>
          </a:p>
          <a:p>
            <a:pPr algn="ctr"/>
            <a:r>
              <a:rPr lang="fr-FR" sz="1200" dirty="0" smtClean="0">
                <a:latin typeface="Cursive standard" pitchFamily="2" charset="0"/>
              </a:rPr>
              <a:t>hérissonne, </a:t>
            </a:r>
            <a:r>
              <a:rPr lang="fr-FR" sz="1200" dirty="0" smtClean="0">
                <a:latin typeface="Cursive standard" pitchFamily="2" charset="0"/>
              </a:rPr>
              <a:t>louve, lapine, hase, ourse</a:t>
            </a:r>
            <a:endParaRPr lang="fr-FR" sz="1200" dirty="0"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622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116131"/>
              </p:ext>
            </p:extLst>
          </p:nvPr>
        </p:nvGraphicFramePr>
        <p:xfrm>
          <a:off x="90114" y="108221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5" r="4771"/>
          <a:stretch/>
        </p:blipFill>
        <p:spPr bwMode="auto">
          <a:xfrm>
            <a:off x="278013" y="3804043"/>
            <a:ext cx="3364035" cy="305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 t="5081" r="17376" b="3879"/>
          <a:stretch/>
        </p:blipFill>
        <p:spPr bwMode="auto">
          <a:xfrm>
            <a:off x="10403792" y="320040"/>
            <a:ext cx="2527268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2" r="24642" b="7167"/>
          <a:stretch/>
        </p:blipFill>
        <p:spPr bwMode="auto">
          <a:xfrm>
            <a:off x="252239" y="162455"/>
            <a:ext cx="3415582" cy="3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7" r="7533"/>
          <a:stretch/>
        </p:blipFill>
        <p:spPr bwMode="auto">
          <a:xfrm>
            <a:off x="9541271" y="3944078"/>
            <a:ext cx="3389789" cy="277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3"/>
          <a:stretch/>
        </p:blipFill>
        <p:spPr bwMode="auto">
          <a:xfrm>
            <a:off x="3867422" y="232806"/>
            <a:ext cx="3456384" cy="320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4" y="7371210"/>
            <a:ext cx="3493974" cy="302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4945" r="17620" b="4543"/>
          <a:stretch/>
        </p:blipFill>
        <p:spPr bwMode="auto">
          <a:xfrm>
            <a:off x="7714642" y="6857011"/>
            <a:ext cx="3556348" cy="229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r="9163"/>
          <a:stretch/>
        </p:blipFill>
        <p:spPr bwMode="auto">
          <a:xfrm>
            <a:off x="10151016" y="6792258"/>
            <a:ext cx="35242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3"/>
          <a:stretch/>
        </p:blipFill>
        <p:spPr bwMode="auto">
          <a:xfrm>
            <a:off x="9613279" y="3974279"/>
            <a:ext cx="3441159" cy="229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37"/>
          <a:stretch/>
        </p:blipFill>
        <p:spPr bwMode="auto">
          <a:xfrm>
            <a:off x="10477375" y="4482604"/>
            <a:ext cx="343609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40"/>
          <a:stretch/>
        </p:blipFill>
        <p:spPr bwMode="auto">
          <a:xfrm>
            <a:off x="9829303" y="1004925"/>
            <a:ext cx="3500865" cy="301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9" t="15361" r="15139" b="12955"/>
          <a:stretch/>
        </p:blipFill>
        <p:spPr bwMode="auto">
          <a:xfrm>
            <a:off x="9109223" y="4652134"/>
            <a:ext cx="3456384" cy="323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47" b="6167"/>
          <a:stretch/>
        </p:blipFill>
        <p:spPr bwMode="auto">
          <a:xfrm>
            <a:off x="8389143" y="7371210"/>
            <a:ext cx="3456385" cy="233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 r="17376"/>
          <a:stretch/>
        </p:blipFill>
        <p:spPr bwMode="auto">
          <a:xfrm>
            <a:off x="4413049" y="7166184"/>
            <a:ext cx="2365129" cy="330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7" r="7533"/>
          <a:stretch/>
        </p:blipFill>
        <p:spPr bwMode="auto">
          <a:xfrm>
            <a:off x="3934017" y="3952998"/>
            <a:ext cx="3389789" cy="277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176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09878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²cerf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²chevreuil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²cerf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²chevreuil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²biche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chevrette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²biche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chevrette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²faon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²faon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²faon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²faon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5" r="4771"/>
          <a:stretch/>
        </p:blipFill>
        <p:spPr bwMode="auto">
          <a:xfrm>
            <a:off x="958304" y="3717718"/>
            <a:ext cx="1914166" cy="173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2" r="24642" b="7167"/>
          <a:stretch/>
        </p:blipFill>
        <p:spPr bwMode="auto">
          <a:xfrm>
            <a:off x="979283" y="162455"/>
            <a:ext cx="1872208" cy="183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3"/>
          <a:stretch/>
        </p:blipFill>
        <p:spPr bwMode="auto">
          <a:xfrm>
            <a:off x="4788743" y="198480"/>
            <a:ext cx="1901870" cy="176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4945" r="17620" b="4543"/>
          <a:stretch/>
        </p:blipFill>
        <p:spPr bwMode="auto">
          <a:xfrm>
            <a:off x="7853311" y="7578949"/>
            <a:ext cx="2724345" cy="175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r="9163"/>
          <a:stretch/>
        </p:blipFill>
        <p:spPr bwMode="auto">
          <a:xfrm>
            <a:off x="7853311" y="3258468"/>
            <a:ext cx="2149670" cy="173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47" b="6167"/>
          <a:stretch/>
        </p:blipFill>
        <p:spPr bwMode="auto">
          <a:xfrm>
            <a:off x="7561263" y="6642844"/>
            <a:ext cx="2684650" cy="181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83" y="7221834"/>
            <a:ext cx="1914166" cy="165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 r="17376"/>
          <a:stretch/>
        </p:blipFill>
        <p:spPr bwMode="auto">
          <a:xfrm>
            <a:off x="5032769" y="7221834"/>
            <a:ext cx="1199044" cy="167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7" r="7533"/>
          <a:stretch/>
        </p:blipFill>
        <p:spPr bwMode="auto">
          <a:xfrm>
            <a:off x="4518018" y="3674808"/>
            <a:ext cx="2228546" cy="182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494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894372"/>
              </p:ext>
            </p:extLst>
          </p:nvPr>
        </p:nvGraphicFramePr>
        <p:xfrm>
          <a:off x="90114" y="108221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 t="5081" r="17376" b="3879"/>
          <a:stretch/>
        </p:blipFill>
        <p:spPr bwMode="auto">
          <a:xfrm>
            <a:off x="10403792" y="320040"/>
            <a:ext cx="2527268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7" r="7533"/>
          <a:stretch/>
        </p:blipFill>
        <p:spPr bwMode="auto">
          <a:xfrm>
            <a:off x="-4788321" y="2394372"/>
            <a:ext cx="3389789" cy="277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4945" r="17620" b="4543"/>
          <a:stretch/>
        </p:blipFill>
        <p:spPr bwMode="auto">
          <a:xfrm>
            <a:off x="3837047" y="679555"/>
            <a:ext cx="3556348" cy="229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r="9163"/>
          <a:stretch/>
        </p:blipFill>
        <p:spPr bwMode="auto">
          <a:xfrm>
            <a:off x="153037" y="320040"/>
            <a:ext cx="35242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3"/>
          <a:stretch/>
        </p:blipFill>
        <p:spPr bwMode="auto">
          <a:xfrm>
            <a:off x="3924647" y="4183993"/>
            <a:ext cx="3441159" cy="229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37"/>
          <a:stretch/>
        </p:blipFill>
        <p:spPr bwMode="auto">
          <a:xfrm>
            <a:off x="3897173" y="7451825"/>
            <a:ext cx="343609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40"/>
          <a:stretch/>
        </p:blipFill>
        <p:spPr bwMode="auto">
          <a:xfrm>
            <a:off x="-4644305" y="457180"/>
            <a:ext cx="3500865" cy="301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9" t="15361" r="15139" b="12955"/>
          <a:stretch/>
        </p:blipFill>
        <p:spPr bwMode="auto">
          <a:xfrm>
            <a:off x="180231" y="7204766"/>
            <a:ext cx="3456384" cy="323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47" b="6167"/>
          <a:stretch/>
        </p:blipFill>
        <p:spPr bwMode="auto">
          <a:xfrm>
            <a:off x="10765407" y="5667590"/>
            <a:ext cx="3456385" cy="233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6788" b="8978"/>
          <a:stretch/>
        </p:blipFill>
        <p:spPr bwMode="auto">
          <a:xfrm>
            <a:off x="204044" y="4183993"/>
            <a:ext cx="3456383" cy="223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94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438695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²renard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²sanglier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²renard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²sanglier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²renarde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²laie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²renarde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²laie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²renardeau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²marcassin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²renardeau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²marcassin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4945" r="17620" b="4543"/>
          <a:stretch/>
        </p:blipFill>
        <p:spPr bwMode="auto">
          <a:xfrm>
            <a:off x="7853311" y="7578949"/>
            <a:ext cx="2724345" cy="175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r="9163"/>
          <a:stretch/>
        </p:blipFill>
        <p:spPr bwMode="auto">
          <a:xfrm>
            <a:off x="7853311" y="3258468"/>
            <a:ext cx="2149670" cy="173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47" b="6167"/>
          <a:stretch/>
        </p:blipFill>
        <p:spPr bwMode="auto">
          <a:xfrm>
            <a:off x="7561263" y="6642844"/>
            <a:ext cx="2684650" cy="181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4945" r="17620" b="4543"/>
          <a:stretch/>
        </p:blipFill>
        <p:spPr bwMode="auto">
          <a:xfrm>
            <a:off x="4251962" y="214761"/>
            <a:ext cx="2674251" cy="172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r="9163"/>
          <a:stretch/>
        </p:blipFill>
        <p:spPr bwMode="auto">
          <a:xfrm>
            <a:off x="-4140249" y="3474492"/>
            <a:ext cx="2224350" cy="179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3"/>
          <a:stretch/>
        </p:blipFill>
        <p:spPr bwMode="auto">
          <a:xfrm>
            <a:off x="4323566" y="3690125"/>
            <a:ext cx="2651613" cy="176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37"/>
          <a:stretch/>
        </p:blipFill>
        <p:spPr bwMode="auto">
          <a:xfrm>
            <a:off x="4477104" y="7143390"/>
            <a:ext cx="2344535" cy="186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40"/>
          <a:stretch/>
        </p:blipFill>
        <p:spPr bwMode="auto">
          <a:xfrm>
            <a:off x="-4428281" y="450156"/>
            <a:ext cx="2044016" cy="176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9" t="15361" r="15139" b="12955"/>
          <a:stretch/>
        </p:blipFill>
        <p:spPr bwMode="auto">
          <a:xfrm>
            <a:off x="1055149" y="7209294"/>
            <a:ext cx="1856616" cy="173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r="9163"/>
          <a:stretch/>
        </p:blipFill>
        <p:spPr bwMode="auto">
          <a:xfrm>
            <a:off x="743339" y="214761"/>
            <a:ext cx="2168426" cy="175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6788" b="8978"/>
          <a:stretch/>
        </p:blipFill>
        <p:spPr bwMode="auto">
          <a:xfrm>
            <a:off x="591801" y="3668737"/>
            <a:ext cx="2736304" cy="176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98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069280"/>
              </p:ext>
            </p:extLst>
          </p:nvPr>
        </p:nvGraphicFramePr>
        <p:xfrm>
          <a:off x="90114" y="108221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90" y="503705"/>
            <a:ext cx="3323718" cy="26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3"/>
          <a:stretch/>
        </p:blipFill>
        <p:spPr bwMode="auto">
          <a:xfrm>
            <a:off x="240890" y="4266580"/>
            <a:ext cx="3404126" cy="189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5" y="7180138"/>
            <a:ext cx="3188096" cy="313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47" b="6167"/>
          <a:stretch/>
        </p:blipFill>
        <p:spPr bwMode="auto">
          <a:xfrm>
            <a:off x="3871614" y="664211"/>
            <a:ext cx="3456384" cy="233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6" t="4796" r="14111" b="-4569"/>
          <a:stretch/>
        </p:blipFill>
        <p:spPr bwMode="auto">
          <a:xfrm>
            <a:off x="3918833" y="3916389"/>
            <a:ext cx="3361943" cy="259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38"/>
          <a:stretch/>
        </p:blipFill>
        <p:spPr bwMode="auto">
          <a:xfrm>
            <a:off x="3983829" y="7180138"/>
            <a:ext cx="3231953" cy="325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269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247176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²faisan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²blaireau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²faisan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²blaireau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²faisane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²blairelle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²faisane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²blairelle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²faisandeau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²blaireautin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²faisandeau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smtClean="0">
                          <a:latin typeface="Cursive standard" pitchFamily="2" charset="0"/>
                        </a:rPr>
                        <a:t>²blaireautin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11" y="234132"/>
            <a:ext cx="2099581" cy="167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3"/>
          <a:stretch/>
        </p:blipFill>
        <p:spPr bwMode="auto">
          <a:xfrm>
            <a:off x="417873" y="3711978"/>
            <a:ext cx="3064455" cy="17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77" y="7145131"/>
            <a:ext cx="190384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47" b="6167"/>
          <a:stretch/>
        </p:blipFill>
        <p:spPr bwMode="auto">
          <a:xfrm>
            <a:off x="4356695" y="234132"/>
            <a:ext cx="2483175" cy="167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6" t="4796" r="14111" b="-4569"/>
          <a:stretch/>
        </p:blipFill>
        <p:spPr bwMode="auto">
          <a:xfrm>
            <a:off x="4493256" y="3711979"/>
            <a:ext cx="2210051" cy="17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38"/>
          <a:stretch/>
        </p:blipFill>
        <p:spPr bwMode="auto">
          <a:xfrm>
            <a:off x="4716800" y="7216341"/>
            <a:ext cx="1762961" cy="177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632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069280"/>
              </p:ext>
            </p:extLst>
          </p:nvPr>
        </p:nvGraphicFramePr>
        <p:xfrm>
          <a:off x="90114" y="108221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47" b="6167"/>
          <a:stretch/>
        </p:blipFill>
        <p:spPr bwMode="auto">
          <a:xfrm>
            <a:off x="9469263" y="5418708"/>
            <a:ext cx="3456385" cy="233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5417" y="506395"/>
            <a:ext cx="2652210" cy="31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/>
          <a:stretch/>
        </p:blipFill>
        <p:spPr bwMode="auto">
          <a:xfrm>
            <a:off x="-6588252" y="156431"/>
            <a:ext cx="3117880" cy="324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r="14455"/>
          <a:stretch/>
        </p:blipFill>
        <p:spPr bwMode="auto">
          <a:xfrm>
            <a:off x="-6815602" y="629625"/>
            <a:ext cx="3112395" cy="327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6451" y="6786947"/>
            <a:ext cx="3410399" cy="304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1" y="594172"/>
            <a:ext cx="3505177" cy="236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 t="4142" r="9167" b="4019"/>
          <a:stretch/>
        </p:blipFill>
        <p:spPr bwMode="auto">
          <a:xfrm>
            <a:off x="227619" y="7408053"/>
            <a:ext cx="3410399" cy="272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48" y="506395"/>
            <a:ext cx="3400220" cy="254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" t="6983" r="2987" b="9483"/>
          <a:stretch/>
        </p:blipFill>
        <p:spPr bwMode="auto">
          <a:xfrm>
            <a:off x="3864083" y="4048784"/>
            <a:ext cx="3477350" cy="242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4" r="21024"/>
          <a:stretch/>
        </p:blipFill>
        <p:spPr bwMode="auto">
          <a:xfrm>
            <a:off x="3902648" y="7251700"/>
            <a:ext cx="3378745" cy="287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41" y="4142094"/>
            <a:ext cx="3436954" cy="22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26952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395</Words>
  <Application>Microsoft Office PowerPoint</Application>
  <PresentationFormat>Personnalisé</PresentationFormat>
  <Paragraphs>124</Paragraphs>
  <Slides>13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</dc:creator>
  <cp:lastModifiedBy>Nathalie</cp:lastModifiedBy>
  <cp:revision>24</cp:revision>
  <cp:lastPrinted>2017-08-31T20:35:04Z</cp:lastPrinted>
  <dcterms:created xsi:type="dcterms:W3CDTF">2016-10-30T17:54:08Z</dcterms:created>
  <dcterms:modified xsi:type="dcterms:W3CDTF">2017-08-31T20:41:38Z</dcterms:modified>
</cp:coreProperties>
</file>