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75" r:id="rId4"/>
    <p:sldId id="256" r:id="rId5"/>
    <p:sldId id="270" r:id="rId6"/>
    <p:sldId id="271" r:id="rId7"/>
    <p:sldId id="273" r:id="rId8"/>
    <p:sldId id="272" r:id="rId9"/>
    <p:sldId id="274" r:id="rId10"/>
  </p:sldIdLst>
  <p:sldSz cx="7561263" cy="10693400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124" y="1152"/>
      </p:cViewPr>
      <p:guideLst>
        <p:guide orient="horz" pos="3369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6059595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2B73-F036-4372-87C3-E4B1FF809B6B}" type="datetimeFigureOut">
              <a:rPr lang="fr-FR" smtClean="0"/>
              <a:t>18/08/2016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0D2A-2B9C-43EE-A046-32A6E2AA5A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25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2B73-F036-4372-87C3-E4B1FF809B6B}" type="datetimeFigureOut">
              <a:rPr lang="fr-FR" smtClean="0"/>
              <a:t>18/08/2016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0D2A-2B9C-43EE-A046-32A6E2AA5A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08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11321" y="472787"/>
            <a:ext cx="1988770" cy="1005971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42387" y="472787"/>
            <a:ext cx="5842913" cy="100597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2B73-F036-4372-87C3-E4B1FF809B6B}" type="datetimeFigureOut">
              <a:rPr lang="fr-FR" smtClean="0"/>
              <a:t>18/08/2016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0D2A-2B9C-43EE-A046-32A6E2AA5A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20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2B73-F036-4372-87C3-E4B1FF809B6B}" type="datetimeFigureOut">
              <a:rPr lang="fr-FR" smtClean="0"/>
              <a:t>18/08/2016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0D2A-2B9C-43EE-A046-32A6E2AA5A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97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88" y="4532319"/>
            <a:ext cx="6427074" cy="2339181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2B73-F036-4372-87C3-E4B1FF809B6B}" type="datetimeFigureOut">
              <a:rPr lang="fr-FR" smtClean="0"/>
              <a:t>18/08/2016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0D2A-2B9C-43EE-A046-32A6E2AA5A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62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42387" y="2750086"/>
            <a:ext cx="3915841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84250" y="2750086"/>
            <a:ext cx="3915842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2B73-F036-4372-87C3-E4B1FF809B6B}" type="datetimeFigureOut">
              <a:rPr lang="fr-FR" smtClean="0"/>
              <a:t>18/08/2016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0D2A-2B9C-43EE-A046-32A6E2AA5A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22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393640"/>
            <a:ext cx="3340871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3" y="3391195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7" y="2393640"/>
            <a:ext cx="3342183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7" y="3391195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2B73-F036-4372-87C3-E4B1FF809B6B}" type="datetimeFigureOut">
              <a:rPr lang="fr-FR" smtClean="0"/>
              <a:t>18/08/2016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0D2A-2B9C-43EE-A046-32A6E2AA5A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02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2B73-F036-4372-87C3-E4B1FF809B6B}" type="datetimeFigureOut">
              <a:rPr lang="fr-FR" smtClean="0"/>
              <a:t>18/08/2016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0D2A-2B9C-43EE-A046-32A6E2AA5A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58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2B73-F036-4372-87C3-E4B1FF809B6B}" type="datetimeFigureOut">
              <a:rPr lang="fr-FR" smtClean="0"/>
              <a:t>18/08/2016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0D2A-2B9C-43EE-A046-32A6E2AA5A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43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4" y="425755"/>
            <a:ext cx="2487603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6" cy="91265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2B73-F036-4372-87C3-E4B1FF809B6B}" type="datetimeFigureOut">
              <a:rPr lang="fr-FR" smtClean="0"/>
              <a:t>18/08/2016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0D2A-2B9C-43EE-A046-32A6E2AA5A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358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2B73-F036-4372-87C3-E4B1FF809B6B}" type="datetimeFigureOut">
              <a:rPr lang="fr-FR" smtClean="0"/>
              <a:t>18/08/2016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0D2A-2B9C-43EE-A046-32A6E2AA5A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30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12B73-F036-4372-87C3-E4B1FF809B6B}" type="datetimeFigureOut">
              <a:rPr lang="fr-FR" smtClean="0"/>
              <a:t>18/08/2016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40D2A-2B9C-43EE-A046-32A6E2AA5A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42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9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5.png"/><Relationship Id="rId7" Type="http://schemas.openxmlformats.org/officeDocument/2006/relationships/image" Target="../media/image32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27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jpeg"/><Relationship Id="rId4" Type="http://schemas.openxmlformats.org/officeDocument/2006/relationships/image" Target="../media/image36.png"/><Relationship Id="rId9" Type="http://schemas.openxmlformats.org/officeDocument/2006/relationships/image" Target="../media/image34.pn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53.png"/><Relationship Id="rId5" Type="http://schemas.openxmlformats.org/officeDocument/2006/relationships/image" Target="../media/image40.png"/><Relationship Id="rId10" Type="http://schemas.openxmlformats.org/officeDocument/2006/relationships/image" Target="../media/image52.png"/><Relationship Id="rId4" Type="http://schemas.openxmlformats.org/officeDocument/2006/relationships/image" Target="../media/image41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67501"/>
              </p:ext>
            </p:extLst>
          </p:nvPr>
        </p:nvGraphicFramePr>
        <p:xfrm>
          <a:off x="180231" y="378148"/>
          <a:ext cx="7218906" cy="787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6302"/>
                <a:gridCol w="2406302"/>
                <a:gridCol w="2406302"/>
              </a:tblGrid>
              <a:tr h="2626080"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cycle</a:t>
                      </a:r>
                      <a:r>
                        <a:rPr lang="fr-FR" sz="4000" b="1" baseline="0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de vie du lombric</a:t>
                      </a:r>
                      <a:endParaRPr lang="fr-FR" sz="40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kern="1200" dirty="0" smtClean="0">
                          <a:solidFill>
                            <a:schemeClr val="tx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cycle du papillon</a:t>
                      </a:r>
                      <a:endParaRPr lang="fr-FR" sz="4000" b="1" kern="1200" dirty="0">
                        <a:solidFill>
                          <a:schemeClr val="tx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4000" b="1" kern="1200" dirty="0" smtClean="0">
                          <a:solidFill>
                            <a:schemeClr val="tx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cycle de vie de la grenouille</a:t>
                      </a:r>
                      <a:endParaRPr lang="fr-FR" sz="4000" b="1" kern="1200" dirty="0">
                        <a:solidFill>
                          <a:schemeClr val="tx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26080"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4000" b="1" kern="1200" dirty="0" smtClean="0">
                          <a:solidFill>
                            <a:schemeClr val="tx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évolution de l’homme</a:t>
                      </a:r>
                      <a:endParaRPr lang="fr-FR" sz="4000" b="1" kern="1200" dirty="0">
                        <a:solidFill>
                          <a:schemeClr val="tx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4000" b="1" kern="1200" dirty="0" smtClean="0">
                          <a:solidFill>
                            <a:schemeClr val="tx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cycle de vie de</a:t>
                      </a:r>
                      <a:endParaRPr lang="fr-FR" sz="4000" b="1" kern="1200" dirty="0">
                        <a:solidFill>
                          <a:schemeClr val="tx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4000" b="1" kern="1200" dirty="0" smtClean="0">
                          <a:solidFill>
                            <a:schemeClr val="tx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cycle de vie de</a:t>
                      </a:r>
                      <a:endParaRPr lang="fr-FR" sz="4000" b="1" kern="1200" dirty="0">
                        <a:solidFill>
                          <a:schemeClr val="tx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26080"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4000" b="1" kern="1200" dirty="0" smtClean="0">
                          <a:solidFill>
                            <a:schemeClr val="tx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cycle de vie de</a:t>
                      </a:r>
                      <a:endParaRPr lang="fr-FR" sz="4000" b="1" kern="1200" dirty="0">
                        <a:solidFill>
                          <a:schemeClr val="tx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4000" b="1" kern="1200" dirty="0" smtClean="0">
                          <a:solidFill>
                            <a:schemeClr val="tx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cycle de vie de</a:t>
                      </a:r>
                      <a:endParaRPr lang="fr-FR" sz="4000" b="1" kern="1200" dirty="0">
                        <a:solidFill>
                          <a:schemeClr val="tx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4000" b="1" kern="1200" dirty="0" smtClean="0">
                          <a:solidFill>
                            <a:schemeClr val="tx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cycle de vie de</a:t>
                      </a:r>
                      <a:endParaRPr lang="fr-FR" sz="4000" b="1" kern="1200" dirty="0">
                        <a:solidFill>
                          <a:schemeClr val="tx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213886" y="10241514"/>
            <a:ext cx="33123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http://www.tiloustics.eu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9782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684287" y="465912"/>
            <a:ext cx="6264696" cy="4464496"/>
          </a:xfrm>
          <a:prstGeom prst="ellipse">
            <a:avLst/>
          </a:prstGeom>
          <a:noFill/>
          <a:ln w="1016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684287" y="5706740"/>
            <a:ext cx="6264696" cy="4464496"/>
          </a:xfrm>
          <a:prstGeom prst="ellipse">
            <a:avLst/>
          </a:prstGeom>
          <a:noFill/>
          <a:ln w="1016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3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684287" y="465912"/>
            <a:ext cx="6264696" cy="4464496"/>
          </a:xfrm>
          <a:prstGeom prst="ellipse">
            <a:avLst/>
          </a:prstGeom>
          <a:noFill/>
          <a:ln w="1016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287718"/>
              </p:ext>
            </p:extLst>
          </p:nvPr>
        </p:nvGraphicFramePr>
        <p:xfrm>
          <a:off x="324247" y="8227020"/>
          <a:ext cx="1348872" cy="2034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436"/>
                <a:gridCol w="674436"/>
              </a:tblGrid>
              <a:tr h="123211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2189">
                <a:tc gridSpan="2"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 smtClean="0">
                        <a:solidFill>
                          <a:schemeClr val="tx1"/>
                        </a:solidFill>
                        <a:latin typeface="CrayonL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35393" y="5634732"/>
            <a:ext cx="7056784" cy="482453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114124" y="5706740"/>
            <a:ext cx="3334601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Cursive standard" pitchFamily="2" charset="0"/>
              </a:rPr>
              <a:t>Evolution de l’homme</a:t>
            </a:r>
            <a:endParaRPr lang="fr-FR" sz="2400" b="1" dirty="0">
              <a:latin typeface="Cursive standard" pitchFamily="2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209025"/>
              </p:ext>
            </p:extLst>
          </p:nvPr>
        </p:nvGraphicFramePr>
        <p:xfrm>
          <a:off x="1728081" y="8227020"/>
          <a:ext cx="1332470" cy="2037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235"/>
                <a:gridCol w="666235"/>
              </a:tblGrid>
              <a:tr h="123399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3415">
                <a:tc gridSpan="2"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dirty="0" smtClean="0">
                        <a:solidFill>
                          <a:schemeClr val="tx1"/>
                        </a:solidFill>
                        <a:latin typeface="CrayonL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002042"/>
              </p:ext>
            </p:extLst>
          </p:nvPr>
        </p:nvGraphicFramePr>
        <p:xfrm>
          <a:off x="3106989" y="8227020"/>
          <a:ext cx="1348872" cy="2034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436"/>
                <a:gridCol w="674436"/>
              </a:tblGrid>
              <a:tr h="123211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2189">
                <a:tc gridSpan="2"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dirty="0" smtClean="0">
                        <a:solidFill>
                          <a:schemeClr val="tx1"/>
                        </a:solidFill>
                        <a:latin typeface="CrayonL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293312"/>
              </p:ext>
            </p:extLst>
          </p:nvPr>
        </p:nvGraphicFramePr>
        <p:xfrm>
          <a:off x="4492036" y="8227020"/>
          <a:ext cx="1348872" cy="2034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436"/>
                <a:gridCol w="674436"/>
              </a:tblGrid>
              <a:tr h="123211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2189">
                <a:tc gridSpan="2"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dirty="0" smtClean="0">
                        <a:solidFill>
                          <a:schemeClr val="tx1"/>
                        </a:solidFill>
                        <a:latin typeface="CrayonL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927227"/>
              </p:ext>
            </p:extLst>
          </p:nvPr>
        </p:nvGraphicFramePr>
        <p:xfrm>
          <a:off x="5910062" y="8227020"/>
          <a:ext cx="1348872" cy="2034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436"/>
                <a:gridCol w="674436"/>
              </a:tblGrid>
              <a:tr h="123211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2189">
                <a:tc gridSpan="2"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dirty="0" smtClean="0">
                        <a:solidFill>
                          <a:schemeClr val="tx1"/>
                        </a:solidFill>
                        <a:latin typeface="CrayonL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Pentagone 15"/>
          <p:cNvSpPr/>
          <p:nvPr/>
        </p:nvSpPr>
        <p:spPr>
          <a:xfrm>
            <a:off x="323237" y="6570836"/>
            <a:ext cx="6916375" cy="1008112"/>
          </a:xfrm>
          <a:prstGeom prst="homePlate">
            <a:avLst>
              <a:gd name="adj" fmla="val 26064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462372"/>
              </p:ext>
            </p:extLst>
          </p:nvPr>
        </p:nvGraphicFramePr>
        <p:xfrm>
          <a:off x="391089" y="6617692"/>
          <a:ext cx="115729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293"/>
              </a:tblGrid>
              <a:tr h="855157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ursive standard" pitchFamily="2" charset="0"/>
                        </a:rPr>
                        <a:t>-4 à -3,5 millions d’années</a:t>
                      </a:r>
                      <a:endParaRPr lang="fr-FR" sz="18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361043"/>
              </p:ext>
            </p:extLst>
          </p:nvPr>
        </p:nvGraphicFramePr>
        <p:xfrm>
          <a:off x="1768037" y="6605331"/>
          <a:ext cx="1193662" cy="939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662"/>
              </a:tblGrid>
              <a:tr h="939121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ursive standard" pitchFamily="2" charset="0"/>
                        </a:rPr>
                        <a:t>-2,4 à -1,6</a:t>
                      </a:r>
                      <a:r>
                        <a:rPr lang="fr-FR" sz="1600" baseline="0" dirty="0" smtClean="0">
                          <a:latin typeface="Cursive standard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1600" dirty="0" smtClean="0">
                          <a:latin typeface="Cursive standard" pitchFamily="2" charset="0"/>
                        </a:rPr>
                        <a:t>millions d’années</a:t>
                      </a:r>
                      <a:endParaRPr lang="fr-FR" sz="16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806190"/>
              </p:ext>
            </p:extLst>
          </p:nvPr>
        </p:nvGraphicFramePr>
        <p:xfrm>
          <a:off x="3094183" y="6605331"/>
          <a:ext cx="1193662" cy="939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662"/>
              </a:tblGrid>
              <a:tr h="939121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ursive standard" pitchFamily="2" charset="0"/>
                        </a:rPr>
                        <a:t>-1,9 à -0,5</a:t>
                      </a:r>
                      <a:r>
                        <a:rPr lang="fr-FR" sz="1600" baseline="0" dirty="0" smtClean="0">
                          <a:latin typeface="Cursive standard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1600" dirty="0" smtClean="0">
                          <a:latin typeface="Cursive standard" pitchFamily="2" charset="0"/>
                        </a:rPr>
                        <a:t>millions d’années</a:t>
                      </a:r>
                      <a:endParaRPr lang="fr-FR" sz="16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583635"/>
              </p:ext>
            </p:extLst>
          </p:nvPr>
        </p:nvGraphicFramePr>
        <p:xfrm>
          <a:off x="4478554" y="6610979"/>
          <a:ext cx="1193662" cy="939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662"/>
              </a:tblGrid>
              <a:tr h="939121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ursive standard" pitchFamily="2" charset="0"/>
                        </a:rPr>
                        <a:t>-120 à -30</a:t>
                      </a:r>
                      <a:r>
                        <a:rPr lang="fr-FR" sz="1400" baseline="0" dirty="0" smtClean="0">
                          <a:latin typeface="Cursive standard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1400" dirty="0" smtClean="0">
                          <a:latin typeface="Cursive standard" pitchFamily="2" charset="0"/>
                        </a:rPr>
                        <a:t>milliers d’années</a:t>
                      </a:r>
                      <a:endParaRPr lang="fr-FR" sz="14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933420"/>
              </p:ext>
            </p:extLst>
          </p:nvPr>
        </p:nvGraphicFramePr>
        <p:xfrm>
          <a:off x="5755165" y="6605331"/>
          <a:ext cx="1193662" cy="939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662"/>
              </a:tblGrid>
              <a:tr h="939121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ursive standard" pitchFamily="2" charset="0"/>
                        </a:rPr>
                        <a:t>-195 000</a:t>
                      </a:r>
                      <a:endParaRPr lang="fr-FR" sz="1600" baseline="0" dirty="0" smtClean="0">
                        <a:latin typeface="Cursive standard" pitchFamily="2" charset="0"/>
                      </a:endParaRPr>
                    </a:p>
                    <a:p>
                      <a:pPr algn="ctr"/>
                      <a:r>
                        <a:rPr lang="fr-FR" sz="1600" dirty="0" smtClean="0">
                          <a:latin typeface="Cursive standard" pitchFamily="2" charset="0"/>
                        </a:rPr>
                        <a:t>ans à nos jours</a:t>
                      </a:r>
                      <a:endParaRPr lang="fr-FR" sz="16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8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706455"/>
              </p:ext>
            </p:extLst>
          </p:nvPr>
        </p:nvGraphicFramePr>
        <p:xfrm>
          <a:off x="162124" y="180232"/>
          <a:ext cx="7218906" cy="1027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6302"/>
                <a:gridCol w="2406302"/>
                <a:gridCol w="2406302"/>
              </a:tblGrid>
              <a:tr h="2055807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err="1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oeufs</a:t>
                      </a:r>
                      <a:endParaRPr lang="fr-FR" sz="40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5807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4000" b="1" kern="1200" dirty="0" smtClean="0">
                          <a:solidFill>
                            <a:schemeClr val="tx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éclosion</a:t>
                      </a:r>
                      <a:endParaRPr lang="fr-FR" sz="4000" b="1" kern="1200" dirty="0">
                        <a:solidFill>
                          <a:schemeClr val="tx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5807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4000" b="1" kern="1200" dirty="0" smtClean="0">
                          <a:solidFill>
                            <a:schemeClr val="tx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lombric juvénile</a:t>
                      </a:r>
                      <a:endParaRPr lang="fr-FR" sz="4000" b="1" kern="1200" dirty="0">
                        <a:solidFill>
                          <a:schemeClr val="tx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5807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4000" b="1" kern="1200" dirty="0" smtClean="0">
                          <a:solidFill>
                            <a:schemeClr val="tx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lombric adulte</a:t>
                      </a:r>
                      <a:endParaRPr lang="fr-FR" sz="4000" b="1" kern="1200" dirty="0">
                        <a:solidFill>
                          <a:schemeClr val="tx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5807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0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013" y="2394372"/>
            <a:ext cx="2082638" cy="156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56" y="4637666"/>
            <a:ext cx="2124141" cy="142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56" y="481323"/>
            <a:ext cx="2085895" cy="140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959" y="6642844"/>
            <a:ext cx="2242183" cy="126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58" y="481325"/>
            <a:ext cx="1542415" cy="1233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18" y="2681022"/>
            <a:ext cx="2081062" cy="1256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57" y="4953252"/>
            <a:ext cx="2081062" cy="790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18" y="6930876"/>
            <a:ext cx="2093006" cy="1117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40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Ellipse 87"/>
          <p:cNvSpPr/>
          <p:nvPr/>
        </p:nvSpPr>
        <p:spPr>
          <a:xfrm>
            <a:off x="1463839" y="6193432"/>
            <a:ext cx="4429106" cy="3707136"/>
          </a:xfrm>
          <a:prstGeom prst="ellipse">
            <a:avLst/>
          </a:prstGeom>
          <a:noFill/>
          <a:ln w="1016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852607"/>
              </p:ext>
            </p:extLst>
          </p:nvPr>
        </p:nvGraphicFramePr>
        <p:xfrm>
          <a:off x="2726350" y="8862274"/>
          <a:ext cx="2129448" cy="1357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724"/>
                <a:gridCol w="1064724"/>
              </a:tblGrid>
              <a:tr h="82231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5381">
                <a:tc gridSpan="2"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2400" b="1" kern="1200" dirty="0" smtClean="0">
                          <a:solidFill>
                            <a:schemeClr val="dk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jeune grenouille</a:t>
                      </a:r>
                      <a:endParaRPr lang="fr-FR" sz="2400" b="1" kern="1200" dirty="0">
                        <a:solidFill>
                          <a:schemeClr val="dk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107221"/>
              </p:ext>
            </p:extLst>
          </p:nvPr>
        </p:nvGraphicFramePr>
        <p:xfrm>
          <a:off x="525044" y="7348025"/>
          <a:ext cx="2129448" cy="1357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724"/>
                <a:gridCol w="1064724"/>
              </a:tblGrid>
              <a:tr h="82231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5381">
                <a:tc gridSpan="2"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2400" b="1" kern="1200" dirty="0" smtClean="0">
                          <a:solidFill>
                            <a:schemeClr val="dk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grenouille</a:t>
                      </a:r>
                      <a:endParaRPr lang="fr-FR" sz="2400" b="1" kern="1200" dirty="0">
                        <a:solidFill>
                          <a:schemeClr val="dk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729971"/>
              </p:ext>
            </p:extLst>
          </p:nvPr>
        </p:nvGraphicFramePr>
        <p:xfrm>
          <a:off x="4843905" y="7373576"/>
          <a:ext cx="2129448" cy="1357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724"/>
                <a:gridCol w="1064724"/>
              </a:tblGrid>
              <a:tr h="82231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5381">
                <a:tc gridSpan="2"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2400" b="1" kern="1200" dirty="0" smtClean="0">
                          <a:solidFill>
                            <a:schemeClr val="dk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têtard</a:t>
                      </a:r>
                      <a:endParaRPr lang="fr-FR" sz="2400" b="1" kern="1200" dirty="0">
                        <a:solidFill>
                          <a:schemeClr val="dk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715710"/>
              </p:ext>
            </p:extLst>
          </p:nvPr>
        </p:nvGraphicFramePr>
        <p:xfrm>
          <a:off x="2660902" y="5872126"/>
          <a:ext cx="2129448" cy="1357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724"/>
                <a:gridCol w="1064724"/>
              </a:tblGrid>
              <a:tr h="82231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5381">
                <a:tc gridSpan="2"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2400" b="1" kern="1200" dirty="0" err="1" smtClean="0">
                          <a:solidFill>
                            <a:schemeClr val="dk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oeufs</a:t>
                      </a:r>
                      <a:endParaRPr lang="fr-FR" sz="2400" b="1" kern="1200" dirty="0">
                        <a:solidFill>
                          <a:schemeClr val="dk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Rectangle 55"/>
          <p:cNvSpPr/>
          <p:nvPr/>
        </p:nvSpPr>
        <p:spPr>
          <a:xfrm>
            <a:off x="235393" y="5634732"/>
            <a:ext cx="7056784" cy="482453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99"/>
          <p:cNvSpPr/>
          <p:nvPr/>
        </p:nvSpPr>
        <p:spPr>
          <a:xfrm>
            <a:off x="2716791" y="7446835"/>
            <a:ext cx="2061366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dk1"/>
                </a:solidFill>
                <a:latin typeface="Cursive standard" pitchFamily="2" charset="0"/>
              </a:rPr>
              <a:t>cycle de </a:t>
            </a:r>
            <a:endParaRPr lang="fr-FR" sz="2400" b="1" dirty="0">
              <a:solidFill>
                <a:schemeClr val="dk1"/>
              </a:solidFill>
              <a:latin typeface="Cursive standard" pitchFamily="2" charset="0"/>
            </a:endParaRPr>
          </a:p>
          <a:p>
            <a:pPr algn="ctr"/>
            <a:r>
              <a:rPr lang="fr-FR" sz="2400" b="1" dirty="0">
                <a:solidFill>
                  <a:schemeClr val="dk1"/>
                </a:solidFill>
                <a:latin typeface="Cursive standard" pitchFamily="2" charset="0"/>
              </a:rPr>
              <a:t>vie de la grenouille</a:t>
            </a:r>
            <a:endParaRPr lang="fr-FR" sz="2400" b="1" dirty="0">
              <a:solidFill>
                <a:schemeClr val="dk1"/>
              </a:solidFill>
              <a:latin typeface="Cursive standard" pitchFamily="2" charset="0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1477078" y="852616"/>
            <a:ext cx="4429106" cy="3707136"/>
          </a:xfrm>
          <a:prstGeom prst="ellipse">
            <a:avLst/>
          </a:prstGeom>
          <a:noFill/>
          <a:ln w="1016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7" name="Tableau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617746"/>
              </p:ext>
            </p:extLst>
          </p:nvPr>
        </p:nvGraphicFramePr>
        <p:xfrm>
          <a:off x="2739589" y="3521458"/>
          <a:ext cx="2129448" cy="1645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724"/>
                <a:gridCol w="1064724"/>
              </a:tblGrid>
              <a:tr h="82231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5381">
                <a:tc gridSpan="2"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chemeClr val="dk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lombric juvénile</a:t>
                      </a:r>
                    </a:p>
                    <a:p>
                      <a:pPr algn="ctr"/>
                      <a:endParaRPr lang="fr-FR" sz="2400" b="1" dirty="0"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leau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368851"/>
              </p:ext>
            </p:extLst>
          </p:nvPr>
        </p:nvGraphicFramePr>
        <p:xfrm>
          <a:off x="538283" y="2007209"/>
          <a:ext cx="2129448" cy="1357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724"/>
                <a:gridCol w="1064724"/>
              </a:tblGrid>
              <a:tr h="82231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5381">
                <a:tc gridSpan="2"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chemeClr val="dk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lombric adulte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leau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003922"/>
              </p:ext>
            </p:extLst>
          </p:nvPr>
        </p:nvGraphicFramePr>
        <p:xfrm>
          <a:off x="4857144" y="2032760"/>
          <a:ext cx="2129448" cy="1357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724"/>
                <a:gridCol w="1064724"/>
              </a:tblGrid>
              <a:tr h="822312">
                <a:tc>
                  <a:txBody>
                    <a:bodyPr/>
                    <a:lstStyle/>
                    <a:p>
                      <a:endParaRPr lang="fr-FR" sz="4000" b="1" kern="1200" dirty="0">
                        <a:solidFill>
                          <a:schemeClr val="tx1"/>
                        </a:solidFill>
                        <a:latin typeface="CrayonL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5381">
                <a:tc gridSpan="2"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chemeClr val="dk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éclosion</a:t>
                      </a:r>
                      <a:endParaRPr lang="fr-FR" sz="2400" b="1" kern="1200" dirty="0">
                        <a:solidFill>
                          <a:schemeClr val="dk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leau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770868"/>
              </p:ext>
            </p:extLst>
          </p:nvPr>
        </p:nvGraphicFramePr>
        <p:xfrm>
          <a:off x="2674141" y="531310"/>
          <a:ext cx="2129448" cy="1357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724"/>
                <a:gridCol w="1064724"/>
              </a:tblGrid>
              <a:tr h="82231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5381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1" dirty="0" err="1" smtClean="0">
                          <a:latin typeface="Cursive standard" pitchFamily="2" charset="0"/>
                        </a:rPr>
                        <a:t>oeufs</a:t>
                      </a:r>
                      <a:endParaRPr lang="fr-FR" sz="2400" b="1" dirty="0"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" name="Rectangle 48"/>
          <p:cNvSpPr/>
          <p:nvPr/>
        </p:nvSpPr>
        <p:spPr>
          <a:xfrm>
            <a:off x="248632" y="293916"/>
            <a:ext cx="7056784" cy="482453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2730030" y="2106019"/>
            <a:ext cx="2061366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dk1"/>
                </a:solidFill>
                <a:latin typeface="Cursive standard" pitchFamily="2" charset="0"/>
              </a:rPr>
              <a:t>cycle de </a:t>
            </a:r>
            <a:endParaRPr lang="fr-FR" sz="2400" b="1" dirty="0">
              <a:solidFill>
                <a:schemeClr val="dk1"/>
              </a:solidFill>
              <a:latin typeface="Cursive standard" pitchFamily="2" charset="0"/>
            </a:endParaRPr>
          </a:p>
          <a:p>
            <a:pPr algn="ctr"/>
            <a:r>
              <a:rPr lang="fr-FR" sz="2400" b="1" dirty="0">
                <a:solidFill>
                  <a:schemeClr val="dk1"/>
                </a:solidFill>
                <a:latin typeface="Cursive standard" pitchFamily="2" charset="0"/>
              </a:rPr>
              <a:t>vie du lombric</a:t>
            </a:r>
            <a:endParaRPr lang="fr-FR" sz="2400" b="1" dirty="0">
              <a:solidFill>
                <a:schemeClr val="dk1"/>
              </a:solidFill>
              <a:latin typeface="Cursive standard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845682" y="10183199"/>
            <a:ext cx="206854" cy="156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101" y="594172"/>
            <a:ext cx="966203" cy="65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919" y="594171"/>
            <a:ext cx="905474" cy="72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51" y="2050367"/>
            <a:ext cx="1132421" cy="82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172" y="2056778"/>
            <a:ext cx="1001266" cy="75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465" y="3618508"/>
            <a:ext cx="1062071" cy="71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2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47" y="3618508"/>
            <a:ext cx="877146" cy="60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1" y="2160779"/>
            <a:ext cx="936807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28" y="2206798"/>
            <a:ext cx="976676" cy="54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 2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746" y="5975378"/>
            <a:ext cx="956885" cy="68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 2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767" y="7446835"/>
            <a:ext cx="720080" cy="60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 29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429" y="8971305"/>
            <a:ext cx="620233" cy="69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 30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35" y="7429030"/>
            <a:ext cx="923567" cy="716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27" y="5975379"/>
            <a:ext cx="900977" cy="57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184" y="7446835"/>
            <a:ext cx="1027670" cy="66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509" y="8899069"/>
            <a:ext cx="1007795" cy="76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702" y="7373257"/>
            <a:ext cx="1007795" cy="74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82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612989"/>
              </p:ext>
            </p:extLst>
          </p:nvPr>
        </p:nvGraphicFramePr>
        <p:xfrm>
          <a:off x="162124" y="180232"/>
          <a:ext cx="7218906" cy="1027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6302"/>
                <a:gridCol w="2406302"/>
                <a:gridCol w="2406302"/>
              </a:tblGrid>
              <a:tr h="2055807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4000" b="1" kern="1200" dirty="0" err="1" smtClean="0">
                          <a:solidFill>
                            <a:schemeClr val="tx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oeufs</a:t>
                      </a:r>
                      <a:endParaRPr lang="fr-FR" sz="4000" b="1" kern="1200" dirty="0">
                        <a:solidFill>
                          <a:schemeClr val="tx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5807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4000" b="1" kern="1200" dirty="0" smtClean="0">
                          <a:solidFill>
                            <a:schemeClr val="tx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têtard</a:t>
                      </a:r>
                      <a:endParaRPr lang="fr-FR" sz="4000" b="1" kern="1200" dirty="0">
                        <a:solidFill>
                          <a:schemeClr val="tx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5807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4000" b="1" kern="1200" dirty="0" smtClean="0">
                          <a:solidFill>
                            <a:schemeClr val="tx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jeune grenouille</a:t>
                      </a:r>
                      <a:endParaRPr lang="fr-FR" sz="4000" b="1" kern="1200" dirty="0">
                        <a:solidFill>
                          <a:schemeClr val="tx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5807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4000" b="1" kern="1200" dirty="0" smtClean="0">
                          <a:solidFill>
                            <a:schemeClr val="tx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grenouille</a:t>
                      </a:r>
                      <a:endParaRPr lang="fr-FR" sz="4000" b="1" kern="1200" dirty="0">
                        <a:solidFill>
                          <a:schemeClr val="tx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5807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0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Imag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56" y="306140"/>
            <a:ext cx="1944216" cy="1578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79" y="2371676"/>
            <a:ext cx="1670483" cy="188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41" y="4487612"/>
            <a:ext cx="1158046" cy="172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4" y="6498829"/>
            <a:ext cx="1801798" cy="1791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411573"/>
            <a:ext cx="2292350" cy="147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2526630"/>
            <a:ext cx="2292350" cy="157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564" y="4487612"/>
            <a:ext cx="1957721" cy="163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906" y="6526705"/>
            <a:ext cx="2340694" cy="173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735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760579"/>
              </p:ext>
            </p:extLst>
          </p:nvPr>
        </p:nvGraphicFramePr>
        <p:xfrm>
          <a:off x="162124" y="180232"/>
          <a:ext cx="7218906" cy="1027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6302"/>
                <a:gridCol w="2406302"/>
                <a:gridCol w="2406302"/>
              </a:tblGrid>
              <a:tr h="2055807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4000" b="1" kern="1200" dirty="0" err="1" smtClean="0">
                          <a:solidFill>
                            <a:schemeClr val="tx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oeuf</a:t>
                      </a:r>
                      <a:endParaRPr lang="fr-FR" sz="4000" b="1" kern="1200" dirty="0">
                        <a:solidFill>
                          <a:schemeClr val="tx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5807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4000" b="1" kern="1200" dirty="0" smtClean="0">
                          <a:solidFill>
                            <a:schemeClr val="tx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chrysalide</a:t>
                      </a:r>
                      <a:endParaRPr lang="fr-FR" sz="4000" b="1" kern="1200" dirty="0">
                        <a:solidFill>
                          <a:schemeClr val="tx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5807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4000" b="1" kern="1200" dirty="0" smtClean="0">
                          <a:solidFill>
                            <a:schemeClr val="tx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chenille</a:t>
                      </a:r>
                      <a:endParaRPr lang="fr-FR" sz="4000" b="1" kern="1200" dirty="0">
                        <a:solidFill>
                          <a:schemeClr val="tx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5807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papillon</a:t>
                      </a:r>
                      <a:endParaRPr lang="fr-FR" sz="40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5807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0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" name="Imag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55" y="234132"/>
            <a:ext cx="1894840" cy="191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5430" y="2472038"/>
            <a:ext cx="1760825" cy="1605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4" y="4449163"/>
            <a:ext cx="2134165" cy="179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3" y="6426820"/>
            <a:ext cx="2217261" cy="1880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70" y="364572"/>
            <a:ext cx="211971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673" y="4449164"/>
            <a:ext cx="2189607" cy="16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488" y="2394372"/>
            <a:ext cx="1663873" cy="181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918" y="6441430"/>
            <a:ext cx="2247524" cy="164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83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279804"/>
              </p:ext>
            </p:extLst>
          </p:nvPr>
        </p:nvGraphicFramePr>
        <p:xfrm>
          <a:off x="324247" y="8227020"/>
          <a:ext cx="1348872" cy="2034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436"/>
                <a:gridCol w="674436"/>
              </a:tblGrid>
              <a:tr h="123211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2189">
                <a:tc gridSpan="2"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australopithèque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Rectangle 55"/>
          <p:cNvSpPr/>
          <p:nvPr/>
        </p:nvSpPr>
        <p:spPr>
          <a:xfrm>
            <a:off x="235393" y="5634732"/>
            <a:ext cx="7056784" cy="482453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99"/>
          <p:cNvSpPr/>
          <p:nvPr/>
        </p:nvSpPr>
        <p:spPr>
          <a:xfrm>
            <a:off x="2114124" y="5706740"/>
            <a:ext cx="333460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dk1"/>
                </a:solidFill>
                <a:latin typeface="Cursive standard" pitchFamily="2" charset="0"/>
              </a:rPr>
              <a:t>Evolution de l’homme</a:t>
            </a:r>
            <a:endParaRPr lang="fr-FR" sz="2800" b="1" dirty="0">
              <a:solidFill>
                <a:schemeClr val="dk1"/>
              </a:solidFill>
              <a:latin typeface="Cursive standard" pitchFamily="2" charset="0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1477078" y="852616"/>
            <a:ext cx="4429106" cy="3707136"/>
          </a:xfrm>
          <a:prstGeom prst="ellipse">
            <a:avLst/>
          </a:prstGeom>
          <a:noFill/>
          <a:ln w="1016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7" name="Tableau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942273"/>
              </p:ext>
            </p:extLst>
          </p:nvPr>
        </p:nvGraphicFramePr>
        <p:xfrm>
          <a:off x="2739589" y="3521458"/>
          <a:ext cx="2129448" cy="1357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724"/>
                <a:gridCol w="1064724"/>
              </a:tblGrid>
              <a:tr h="82231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5381">
                <a:tc gridSpan="2"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2400" b="1" kern="1200" dirty="0" smtClean="0">
                          <a:solidFill>
                            <a:schemeClr val="dk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chenille</a:t>
                      </a:r>
                      <a:endParaRPr lang="fr-FR" sz="2400" b="1" kern="1200" dirty="0">
                        <a:solidFill>
                          <a:schemeClr val="dk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leau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338975"/>
              </p:ext>
            </p:extLst>
          </p:nvPr>
        </p:nvGraphicFramePr>
        <p:xfrm>
          <a:off x="538283" y="2007209"/>
          <a:ext cx="2129448" cy="1357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724"/>
                <a:gridCol w="1064724"/>
              </a:tblGrid>
              <a:tr h="82231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5381">
                <a:tc gridSpan="2"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2400" b="1" kern="1200" dirty="0" smtClean="0">
                          <a:solidFill>
                            <a:schemeClr val="dk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papillon</a:t>
                      </a:r>
                      <a:endParaRPr lang="fr-FR" sz="2400" b="1" kern="1200" dirty="0">
                        <a:solidFill>
                          <a:schemeClr val="dk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leau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516007"/>
              </p:ext>
            </p:extLst>
          </p:nvPr>
        </p:nvGraphicFramePr>
        <p:xfrm>
          <a:off x="4857144" y="2032760"/>
          <a:ext cx="2129448" cy="1357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724"/>
                <a:gridCol w="1064724"/>
              </a:tblGrid>
              <a:tr h="82231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5381">
                <a:tc gridSpan="2"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2400" b="1" kern="1200" dirty="0" smtClean="0">
                          <a:solidFill>
                            <a:schemeClr val="dk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chrysalide</a:t>
                      </a:r>
                      <a:endParaRPr lang="fr-FR" sz="2400" b="1" kern="1200" dirty="0">
                        <a:solidFill>
                          <a:schemeClr val="dk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leau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012046"/>
              </p:ext>
            </p:extLst>
          </p:nvPr>
        </p:nvGraphicFramePr>
        <p:xfrm>
          <a:off x="2674141" y="531310"/>
          <a:ext cx="2129448" cy="1357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724"/>
                <a:gridCol w="1064724"/>
              </a:tblGrid>
              <a:tr h="82231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5381">
                <a:tc gridSpan="2"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2400" b="1" kern="1200" dirty="0" err="1" smtClean="0">
                          <a:solidFill>
                            <a:schemeClr val="dk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oeuf</a:t>
                      </a:r>
                      <a:endParaRPr lang="fr-FR" sz="2400" b="1" kern="1200" dirty="0">
                        <a:solidFill>
                          <a:schemeClr val="dk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" name="Rectangle 48"/>
          <p:cNvSpPr/>
          <p:nvPr/>
        </p:nvSpPr>
        <p:spPr>
          <a:xfrm>
            <a:off x="248632" y="293916"/>
            <a:ext cx="7056784" cy="482453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2730030" y="2106019"/>
            <a:ext cx="2061366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CrayonL" panose="00000500000000000000" pitchFamily="2" charset="0"/>
              </a:rPr>
              <a:t>cycle de </a:t>
            </a:r>
            <a:endParaRPr lang="fr-FR" sz="2400" b="1" dirty="0" smtClean="0">
              <a:latin typeface="CrayonL" panose="00000500000000000000" pitchFamily="2" charset="0"/>
            </a:endParaRPr>
          </a:p>
          <a:p>
            <a:pPr algn="ctr"/>
            <a:r>
              <a:rPr lang="fr-FR" sz="2400" b="1" dirty="0" smtClean="0">
                <a:latin typeface="CrayonL" panose="00000500000000000000" pitchFamily="2" charset="0"/>
              </a:rPr>
              <a:t>vie du papillon</a:t>
            </a:r>
            <a:endParaRPr lang="fr-FR" sz="2400" b="1" dirty="0">
              <a:latin typeface="CrayonL" panose="00000500000000000000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845682" y="10183199"/>
            <a:ext cx="206854" cy="156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918" y="666179"/>
            <a:ext cx="694689" cy="64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03319" y="2169173"/>
            <a:ext cx="726471" cy="60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699" y="3690515"/>
            <a:ext cx="747911" cy="612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71" y="2042050"/>
            <a:ext cx="757114" cy="72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549" y="610990"/>
            <a:ext cx="964609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533" y="3595171"/>
            <a:ext cx="964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335" y="2143973"/>
            <a:ext cx="589666" cy="64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119" y="2143973"/>
            <a:ext cx="881395" cy="64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446230"/>
              </p:ext>
            </p:extLst>
          </p:nvPr>
        </p:nvGraphicFramePr>
        <p:xfrm>
          <a:off x="1728081" y="8227020"/>
          <a:ext cx="1332470" cy="2037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235"/>
                <a:gridCol w="666235"/>
              </a:tblGrid>
              <a:tr h="123399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3415">
                <a:tc gridSpan="2"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dirty="0" smtClean="0">
                          <a:solidFill>
                            <a:schemeClr val="tx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homo habilis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" name="Image 29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11" y="8299028"/>
            <a:ext cx="476919" cy="116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 30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881" y="8299028"/>
            <a:ext cx="523582" cy="111505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" name="Tableau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804751"/>
              </p:ext>
            </p:extLst>
          </p:nvPr>
        </p:nvGraphicFramePr>
        <p:xfrm>
          <a:off x="3106989" y="8227020"/>
          <a:ext cx="1348872" cy="2034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436"/>
                <a:gridCol w="674436"/>
              </a:tblGrid>
              <a:tr h="123211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2189">
                <a:tc gridSpan="2"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dirty="0" smtClean="0">
                          <a:solidFill>
                            <a:schemeClr val="tx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homo erectus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Tableau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097454"/>
              </p:ext>
            </p:extLst>
          </p:nvPr>
        </p:nvGraphicFramePr>
        <p:xfrm>
          <a:off x="4492036" y="8227020"/>
          <a:ext cx="1348872" cy="2034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436"/>
                <a:gridCol w="674436"/>
              </a:tblGrid>
              <a:tr h="123211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2189">
                <a:tc gridSpan="2"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dirty="0" smtClean="0">
                          <a:solidFill>
                            <a:schemeClr val="tx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homme de </a:t>
                      </a:r>
                      <a:r>
                        <a:rPr lang="fr-FR" sz="2000" b="1" kern="1200" dirty="0" err="1" smtClean="0">
                          <a:solidFill>
                            <a:schemeClr val="tx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néandertal</a:t>
                      </a:r>
                      <a:endParaRPr lang="fr-FR" sz="2000" b="1" kern="1200" dirty="0" smtClean="0">
                        <a:solidFill>
                          <a:schemeClr val="tx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683977"/>
              </p:ext>
            </p:extLst>
          </p:nvPr>
        </p:nvGraphicFramePr>
        <p:xfrm>
          <a:off x="5910062" y="8227020"/>
          <a:ext cx="1348872" cy="2034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436"/>
                <a:gridCol w="674436"/>
              </a:tblGrid>
              <a:tr h="123211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2189">
                <a:tc gridSpan="2"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dirty="0" smtClean="0">
                          <a:solidFill>
                            <a:schemeClr val="tx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homo sapiens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5" name="Image 34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766" y="8292504"/>
            <a:ext cx="584706" cy="109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Image 40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467" y="8300929"/>
            <a:ext cx="560143" cy="1072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Image 41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319" y="8292504"/>
            <a:ext cx="609984" cy="11215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entagone 3"/>
          <p:cNvSpPr/>
          <p:nvPr/>
        </p:nvSpPr>
        <p:spPr>
          <a:xfrm>
            <a:off x="323237" y="6570836"/>
            <a:ext cx="6916375" cy="1008112"/>
          </a:xfrm>
          <a:prstGeom prst="homePlate">
            <a:avLst>
              <a:gd name="adj" fmla="val 26064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970882"/>
              </p:ext>
            </p:extLst>
          </p:nvPr>
        </p:nvGraphicFramePr>
        <p:xfrm>
          <a:off x="391089" y="6617692"/>
          <a:ext cx="115729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293"/>
              </a:tblGrid>
              <a:tr h="855157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ursive standard" pitchFamily="2" charset="0"/>
                        </a:rPr>
                        <a:t>-4 à -3,5 millions d’années</a:t>
                      </a:r>
                      <a:endParaRPr lang="fr-FR" sz="1800" dirty="0">
                        <a:latin typeface="Cursive standard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484505"/>
              </p:ext>
            </p:extLst>
          </p:nvPr>
        </p:nvGraphicFramePr>
        <p:xfrm>
          <a:off x="1768037" y="6605331"/>
          <a:ext cx="1193662" cy="939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662"/>
              </a:tblGrid>
              <a:tr h="939121"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1600" b="1" kern="1200" dirty="0" smtClean="0">
                          <a:solidFill>
                            <a:schemeClr val="lt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-2,4 à -1,6 </a:t>
                      </a:r>
                    </a:p>
                    <a:p>
                      <a:pPr marL="0" algn="ctr" defTabSz="1043056" rtl="0" eaLnBrk="1" latinLnBrk="0" hangingPunct="1"/>
                      <a:r>
                        <a:rPr lang="fr-FR" sz="1600" b="1" kern="1200" dirty="0" smtClean="0">
                          <a:solidFill>
                            <a:schemeClr val="lt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millions d’années</a:t>
                      </a:r>
                      <a:endParaRPr lang="fr-FR" sz="1600" b="1" kern="1200" dirty="0">
                        <a:solidFill>
                          <a:schemeClr val="lt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Tableau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54241"/>
              </p:ext>
            </p:extLst>
          </p:nvPr>
        </p:nvGraphicFramePr>
        <p:xfrm>
          <a:off x="3094183" y="6605331"/>
          <a:ext cx="1193662" cy="939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662"/>
              </a:tblGrid>
              <a:tr h="939121"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1600" b="1" kern="1200" dirty="0" smtClean="0">
                          <a:solidFill>
                            <a:schemeClr val="lt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-1,9 à -0,5 </a:t>
                      </a:r>
                    </a:p>
                    <a:p>
                      <a:pPr marL="0" algn="ctr" defTabSz="1043056" rtl="0" eaLnBrk="1" latinLnBrk="0" hangingPunct="1"/>
                      <a:r>
                        <a:rPr lang="fr-FR" sz="1600" b="1" kern="1200" dirty="0" smtClean="0">
                          <a:solidFill>
                            <a:schemeClr val="lt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millions d’années</a:t>
                      </a:r>
                      <a:endParaRPr lang="fr-FR" sz="1600" b="1" kern="1200" dirty="0">
                        <a:solidFill>
                          <a:schemeClr val="lt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829663"/>
              </p:ext>
            </p:extLst>
          </p:nvPr>
        </p:nvGraphicFramePr>
        <p:xfrm>
          <a:off x="4478554" y="6610979"/>
          <a:ext cx="1193662" cy="939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662"/>
              </a:tblGrid>
              <a:tr h="939121"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1400" b="1" kern="1200" dirty="0" smtClean="0">
                          <a:solidFill>
                            <a:schemeClr val="lt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-120 à -30 </a:t>
                      </a:r>
                    </a:p>
                    <a:p>
                      <a:pPr marL="0" algn="ctr" defTabSz="1043056" rtl="0" eaLnBrk="1" latinLnBrk="0" hangingPunct="1"/>
                      <a:r>
                        <a:rPr lang="fr-FR" sz="1400" b="1" kern="1200" dirty="0" smtClean="0">
                          <a:solidFill>
                            <a:schemeClr val="lt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milliers d’années</a:t>
                      </a:r>
                      <a:endParaRPr lang="fr-FR" sz="1400" b="1" kern="1200" dirty="0">
                        <a:solidFill>
                          <a:schemeClr val="lt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Tableau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76868"/>
              </p:ext>
            </p:extLst>
          </p:nvPr>
        </p:nvGraphicFramePr>
        <p:xfrm>
          <a:off x="5755165" y="6605331"/>
          <a:ext cx="1193662" cy="939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662"/>
              </a:tblGrid>
              <a:tr h="939121"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1600" b="1" kern="1200" dirty="0" smtClean="0">
                          <a:solidFill>
                            <a:schemeClr val="lt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-195 000</a:t>
                      </a:r>
                    </a:p>
                    <a:p>
                      <a:pPr marL="0" algn="ctr" defTabSz="1043056" rtl="0" eaLnBrk="1" latinLnBrk="0" hangingPunct="1"/>
                      <a:r>
                        <a:rPr lang="fr-FR" sz="1600" b="1" kern="1200" dirty="0" smtClean="0">
                          <a:solidFill>
                            <a:schemeClr val="lt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ans à nos jours</a:t>
                      </a:r>
                      <a:endParaRPr lang="fr-FR" sz="1600" b="1" kern="1200" dirty="0">
                        <a:solidFill>
                          <a:schemeClr val="lt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46" y="8443044"/>
            <a:ext cx="542496" cy="93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20" y="8463322"/>
            <a:ext cx="597620" cy="59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012" y="8438687"/>
            <a:ext cx="666149" cy="62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879" y="8300929"/>
            <a:ext cx="642273" cy="96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00" y="8443044"/>
            <a:ext cx="654812" cy="65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1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400952"/>
              </p:ext>
            </p:extLst>
          </p:nvPr>
        </p:nvGraphicFramePr>
        <p:xfrm>
          <a:off x="162124" y="180232"/>
          <a:ext cx="7218906" cy="1027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6302"/>
                <a:gridCol w="2406302"/>
                <a:gridCol w="2406302"/>
              </a:tblGrid>
              <a:tr h="2055807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2800" b="1" kern="1200" dirty="0" smtClean="0">
                          <a:solidFill>
                            <a:schemeClr val="tx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australopithèque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5807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4000" b="1" kern="1200" dirty="0" smtClean="0">
                          <a:solidFill>
                            <a:schemeClr val="tx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homo habilis</a:t>
                      </a:r>
                      <a:endParaRPr lang="fr-FR" sz="4000" b="1" kern="1200" dirty="0">
                        <a:solidFill>
                          <a:schemeClr val="tx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5807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4000" b="1" kern="1200" dirty="0" smtClean="0">
                          <a:solidFill>
                            <a:schemeClr val="tx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homo erectus</a:t>
                      </a:r>
                      <a:endParaRPr lang="fr-FR" sz="4000" b="1" kern="1200" dirty="0">
                        <a:solidFill>
                          <a:schemeClr val="tx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5807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4000" b="1" kern="1200" dirty="0" smtClean="0">
                          <a:solidFill>
                            <a:schemeClr val="tx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homme de </a:t>
                      </a:r>
                      <a:r>
                        <a:rPr lang="fr-FR" sz="4000" b="1" kern="1200" dirty="0" err="1" smtClean="0">
                          <a:solidFill>
                            <a:schemeClr val="tx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néandertal</a:t>
                      </a:r>
                      <a:endParaRPr lang="fr-FR" sz="4000" b="1" kern="1200" dirty="0">
                        <a:solidFill>
                          <a:schemeClr val="tx1"/>
                        </a:solidFill>
                        <a:latin typeface="Cursive standar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5807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b="1" kern="1200" dirty="0" smtClean="0">
                          <a:solidFill>
                            <a:schemeClr val="tx1"/>
                          </a:solidFill>
                          <a:latin typeface="Cursive standard" pitchFamily="2" charset="0"/>
                          <a:ea typeface="+mn-ea"/>
                          <a:cs typeface="+mn-cs"/>
                        </a:rPr>
                        <a:t>homo sapiens</a:t>
                      </a:r>
                    </a:p>
                    <a:p>
                      <a:pPr algn="ctr"/>
                      <a:endParaRPr lang="fr-FR" sz="40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Imag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94" y="8443044"/>
            <a:ext cx="1008112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90" y="4326307"/>
            <a:ext cx="1223119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7" y="6426820"/>
            <a:ext cx="1151111" cy="190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82" y="2322364"/>
            <a:ext cx="991426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93" y="306140"/>
            <a:ext cx="865115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590" y="306140"/>
            <a:ext cx="1031093" cy="176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543" y="2322984"/>
            <a:ext cx="1893764" cy="189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712" y="4436501"/>
            <a:ext cx="1845425" cy="172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6" y="6404284"/>
            <a:ext cx="129540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826" y="8443044"/>
            <a:ext cx="1954054" cy="195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33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182</Words>
  <Application>Microsoft Office PowerPoint</Application>
  <PresentationFormat>Personnalisé</PresentationFormat>
  <Paragraphs>70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</dc:creator>
  <cp:lastModifiedBy>Annette</cp:lastModifiedBy>
  <cp:revision>66</cp:revision>
  <cp:lastPrinted>2016-05-24T19:16:33Z</cp:lastPrinted>
  <dcterms:created xsi:type="dcterms:W3CDTF">2016-05-24T05:45:15Z</dcterms:created>
  <dcterms:modified xsi:type="dcterms:W3CDTF">2016-08-18T08:32:34Z</dcterms:modified>
</cp:coreProperties>
</file>